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notesMasterIdLst>
    <p:notesMasterId r:id="rId29"/>
  </p:notesMasterIdLst>
  <p:sldIdLst>
    <p:sldId id="332" r:id="rId2"/>
    <p:sldId id="267" r:id="rId3"/>
    <p:sldId id="333" r:id="rId4"/>
    <p:sldId id="356" r:id="rId5"/>
    <p:sldId id="342" r:id="rId6"/>
    <p:sldId id="343" r:id="rId7"/>
    <p:sldId id="334" r:id="rId8"/>
    <p:sldId id="344" r:id="rId9"/>
    <p:sldId id="324" r:id="rId10"/>
    <p:sldId id="355" r:id="rId11"/>
    <p:sldId id="338" r:id="rId12"/>
    <p:sldId id="345" r:id="rId13"/>
    <p:sldId id="326" r:id="rId14"/>
    <p:sldId id="327" r:id="rId15"/>
    <p:sldId id="347" r:id="rId16"/>
    <p:sldId id="348" r:id="rId17"/>
    <p:sldId id="349" r:id="rId18"/>
    <p:sldId id="350" r:id="rId19"/>
    <p:sldId id="351" r:id="rId20"/>
    <p:sldId id="352" r:id="rId21"/>
    <p:sldId id="353" r:id="rId22"/>
    <p:sldId id="307" r:id="rId23"/>
    <p:sldId id="340" r:id="rId24"/>
    <p:sldId id="354" r:id="rId25"/>
    <p:sldId id="329" r:id="rId26"/>
    <p:sldId id="328" r:id="rId27"/>
    <p:sldId id="290" r:id="rId28"/>
  </p:sldIdLst>
  <p:sldSz cx="10699750" cy="75692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7" userDrawn="1">
          <p15:clr>
            <a:srgbClr val="A4A3A4"/>
          </p15:clr>
        </p15:guide>
        <p15:guide id="2" pos="30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a Ilie" initials="MI" lastIdx="7" clrIdx="0">
    <p:extLst>
      <p:ext uri="{19B8F6BF-5375-455C-9EA6-DF929625EA0E}">
        <p15:presenceInfo xmlns:p15="http://schemas.microsoft.com/office/powerpoint/2012/main" userId="S-1-5-21-4055720330-3796296415-3512186660-1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CCE5F"/>
    <a:srgbClr val="006600"/>
    <a:srgbClr val="FAFFFA"/>
    <a:srgbClr val="CCFFCC"/>
    <a:srgbClr val="FBFDE3"/>
    <a:srgbClr val="C24696"/>
    <a:srgbClr val="C010A7"/>
    <a:srgbClr val="A2668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0" autoAdjust="0"/>
  </p:normalViewPr>
  <p:slideViewPr>
    <p:cSldViewPr>
      <p:cViewPr varScale="1">
        <p:scale>
          <a:sx n="98" d="100"/>
          <a:sy n="98" d="100"/>
        </p:scale>
        <p:origin x="168" y="72"/>
      </p:cViewPr>
      <p:guideLst>
        <p:guide orient="horz" pos="2037"/>
        <p:guide pos="305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s>
</file>

<file path=ppt/diagrams/_rels/data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hyperlink" Target="http://www.mfe.gov.ro/" TargetMode="External"/><Relationship Id="rId4" Type="http://schemas.openxmlformats.org/officeDocument/2006/relationships/image" Target="../media/image13.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fif"/></Relationships>
</file>

<file path=ppt/diagrams/_rels/drawing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hyperlink" Target="http://www.mfe.gov.ro/" TargetMode="External"/><Relationship Id="rId4" Type="http://schemas.openxmlformats.org/officeDocument/2006/relationships/image" Target="../media/image13.jfif"/></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31192-3406-4ED9-BCF0-34C915222479}" type="doc">
      <dgm:prSet loTypeId="urn:microsoft.com/office/officeart/2005/8/layout/vList4" loCatId="list" qsTypeId="urn:microsoft.com/office/officeart/2005/8/quickstyle/3d1" qsCatId="3D" csTypeId="urn:microsoft.com/office/officeart/2005/8/colors/accent3_1" csCatId="accent3" phldr="1"/>
      <dgm:spPr/>
      <dgm:t>
        <a:bodyPr/>
        <a:lstStyle/>
        <a:p>
          <a:endParaRPr lang="en-US"/>
        </a:p>
      </dgm:t>
    </dgm:pt>
    <dgm:pt modelId="{D9B1DBFA-0FA8-441C-8FB2-D492831E74D8}">
      <dgm:prSet phldrT="[Text]" custT="1"/>
      <dgm:spPr/>
      <dgm:t>
        <a:bodyPr/>
        <a:lstStyle/>
        <a:p>
          <a:pPr algn="ctr"/>
          <a:r>
            <a:rPr lang="en-US" sz="2800" b="1" dirty="0">
              <a:solidFill>
                <a:srgbClr val="33CC33"/>
              </a:solidFill>
            </a:rPr>
            <a:t>PROGRAMUL TRANZITIE JUSTA</a:t>
          </a:r>
          <a:endParaRPr lang="en-US" sz="2800" dirty="0">
            <a:solidFill>
              <a:srgbClr val="33CC33"/>
            </a:solidFill>
          </a:endParaRPr>
        </a:p>
      </dgm:t>
    </dgm:pt>
    <dgm:pt modelId="{BE7D2E5C-92AB-4F62-BBF4-C2D1E474DA74}" type="parTrans" cxnId="{72AAB48D-A07B-4C3E-989C-B403DA1BB8BD}">
      <dgm:prSet/>
      <dgm:spPr/>
      <dgm:t>
        <a:bodyPr/>
        <a:lstStyle/>
        <a:p>
          <a:endParaRPr lang="en-US"/>
        </a:p>
      </dgm:t>
    </dgm:pt>
    <dgm:pt modelId="{9B30758C-4F58-47AF-B842-CAB746F18C2A}" type="sibTrans" cxnId="{72AAB48D-A07B-4C3E-989C-B403DA1BB8BD}">
      <dgm:prSet/>
      <dgm:spPr/>
      <dgm:t>
        <a:bodyPr/>
        <a:lstStyle/>
        <a:p>
          <a:endParaRPr lang="en-US"/>
        </a:p>
      </dgm:t>
    </dgm:pt>
    <dgm:pt modelId="{59581F43-E837-4262-9C95-CAD319587547}">
      <dgm:prSet phldrT="[Text]" custT="1"/>
      <dgm:spPr/>
      <dgm:t>
        <a:bodyPr/>
        <a:lstStyle/>
        <a:p>
          <a:pPr algn="ctr"/>
          <a:r>
            <a:rPr lang="en-US" sz="2800" b="1" dirty="0">
              <a:solidFill>
                <a:srgbClr val="33CC33"/>
              </a:solidFill>
            </a:rPr>
            <a:t>ACTIUNEA</a:t>
          </a:r>
        </a:p>
        <a:p>
          <a:pPr algn="ctr"/>
          <a:r>
            <a:rPr lang="en-US" sz="2200" b="1" dirty="0">
              <a:solidFill>
                <a:srgbClr val="0070C0"/>
              </a:solidFill>
            </a:rPr>
            <a:t>DEZVOLTAREA INTREPRINDERILOR SI A ANTREPRENORIATULUI</a:t>
          </a:r>
          <a:endParaRPr lang="en-US" sz="2200" dirty="0">
            <a:solidFill>
              <a:srgbClr val="0070C0"/>
            </a:solidFill>
          </a:endParaRPr>
        </a:p>
      </dgm:t>
    </dgm:pt>
    <dgm:pt modelId="{63D526DA-F964-49FB-BF8B-DD5CF382C841}" type="parTrans" cxnId="{5C0BB293-53FC-4C29-B39F-580FF9B6990A}">
      <dgm:prSet/>
      <dgm:spPr/>
      <dgm:t>
        <a:bodyPr/>
        <a:lstStyle/>
        <a:p>
          <a:endParaRPr lang="en-US"/>
        </a:p>
      </dgm:t>
    </dgm:pt>
    <dgm:pt modelId="{337314E0-0338-45B9-9AC6-5AF07BB07994}" type="sibTrans" cxnId="{5C0BB293-53FC-4C29-B39F-580FF9B6990A}">
      <dgm:prSet/>
      <dgm:spPr/>
      <dgm:t>
        <a:bodyPr/>
        <a:lstStyle/>
        <a:p>
          <a:endParaRPr lang="en-US"/>
        </a:p>
      </dgm:t>
    </dgm:pt>
    <dgm:pt modelId="{FE4736B0-8828-4D74-8D9B-E9F148E1F260}">
      <dgm:prSet phldrT="[Text]" custT="1"/>
      <dgm:spPr/>
      <dgm:t>
        <a:bodyPr/>
        <a:lstStyle/>
        <a:p>
          <a:pPr algn="ctr">
            <a:buNone/>
          </a:pPr>
          <a:r>
            <a:rPr lang="en-US" sz="2800" b="1" dirty="0">
              <a:solidFill>
                <a:srgbClr val="3CCE5F"/>
              </a:solidFill>
              <a:latin typeface="Quicksand"/>
            </a:rPr>
            <a:t>COMPONENTA</a:t>
          </a:r>
          <a:r>
            <a:rPr lang="en-US" sz="2200" b="1" dirty="0">
              <a:latin typeface="Quicksand"/>
            </a:rPr>
            <a:t> </a:t>
          </a:r>
          <a:endParaRPr lang="en-US" sz="2200" dirty="0"/>
        </a:p>
      </dgm:t>
    </dgm:pt>
    <dgm:pt modelId="{0606A9E6-8D21-43B7-9A8D-8FDAF0550E3F}" type="parTrans" cxnId="{0708D824-6065-4A84-9113-A2B395EDA086}">
      <dgm:prSet/>
      <dgm:spPr/>
      <dgm:t>
        <a:bodyPr/>
        <a:lstStyle/>
        <a:p>
          <a:endParaRPr lang="en-US"/>
        </a:p>
      </dgm:t>
    </dgm:pt>
    <dgm:pt modelId="{FDA16648-1DEE-4B22-9FA3-FD60CEE079F2}" type="sibTrans" cxnId="{0708D824-6065-4A84-9113-A2B395EDA086}">
      <dgm:prSet/>
      <dgm:spPr/>
      <dgm:t>
        <a:bodyPr/>
        <a:lstStyle/>
        <a:p>
          <a:endParaRPr lang="en-US"/>
        </a:p>
      </dgm:t>
    </dgm:pt>
    <dgm:pt modelId="{1B22407A-80AA-4137-B327-802794065994}">
      <dgm:prSet phldrT="[Text]" custT="1"/>
      <dgm:spPr/>
      <dgm:t>
        <a:bodyPr/>
        <a:lstStyle/>
        <a:p>
          <a:pPr algn="ctr">
            <a:buNone/>
          </a:pPr>
          <a:r>
            <a:rPr lang="en-US" sz="1600" b="1" dirty="0">
              <a:solidFill>
                <a:srgbClr val="0070C0"/>
              </a:solidFill>
              <a:latin typeface="Quicksand"/>
            </a:rPr>
            <a:t>INVESTIȚII PENTRU DEZVOLTAREA IMM CARE SPRIJINA CRESTEREA DURABILA SI CREAREA DE LOCURI DE MUNCA </a:t>
          </a:r>
          <a:endParaRPr lang="en-US" sz="1600" dirty="0">
            <a:solidFill>
              <a:srgbClr val="0070C0"/>
            </a:solidFill>
          </a:endParaRPr>
        </a:p>
      </dgm:t>
    </dgm:pt>
    <dgm:pt modelId="{B4706991-B03E-469E-BCF0-CDBEBCE9A97C}" type="parTrans" cxnId="{321E51BB-83D3-425E-86E6-749D1D1317B5}">
      <dgm:prSet/>
      <dgm:spPr/>
      <dgm:t>
        <a:bodyPr/>
        <a:lstStyle/>
        <a:p>
          <a:endParaRPr lang="en-US"/>
        </a:p>
      </dgm:t>
    </dgm:pt>
    <dgm:pt modelId="{FB644747-6247-4E7E-8283-A83E78EC67FA}" type="sibTrans" cxnId="{321E51BB-83D3-425E-86E6-749D1D1317B5}">
      <dgm:prSet/>
      <dgm:spPr/>
      <dgm:t>
        <a:bodyPr/>
        <a:lstStyle/>
        <a:p>
          <a:endParaRPr lang="en-US"/>
        </a:p>
      </dgm:t>
    </dgm:pt>
    <dgm:pt modelId="{591A8B7C-35E3-475B-B42A-026B4A79C322}" type="pres">
      <dgm:prSet presAssocID="{28E31192-3406-4ED9-BCF0-34C915222479}" presName="linear" presStyleCnt="0">
        <dgm:presLayoutVars>
          <dgm:dir/>
          <dgm:resizeHandles val="exact"/>
        </dgm:presLayoutVars>
      </dgm:prSet>
      <dgm:spPr/>
    </dgm:pt>
    <dgm:pt modelId="{68A2D76D-2EE9-4CEC-8633-98197B533BB6}" type="pres">
      <dgm:prSet presAssocID="{D9B1DBFA-0FA8-441C-8FB2-D492831E74D8}" presName="comp" presStyleCnt="0"/>
      <dgm:spPr/>
    </dgm:pt>
    <dgm:pt modelId="{A8FC18B9-A251-439E-9146-A3B09C364628}" type="pres">
      <dgm:prSet presAssocID="{D9B1DBFA-0FA8-441C-8FB2-D492831E74D8}" presName="box" presStyleLbl="node1" presStyleIdx="0" presStyleCnt="3" custLinFactNeighborX="9626" custLinFactNeighborY="-1706"/>
      <dgm:spPr/>
    </dgm:pt>
    <dgm:pt modelId="{7E7D01A1-CA4D-434F-BFA6-EEB167C900A0}" type="pres">
      <dgm:prSet presAssocID="{D9B1DBFA-0FA8-441C-8FB2-D492831E74D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1E910B0A-300C-4849-BA4E-25A250CC1348}" type="pres">
      <dgm:prSet presAssocID="{D9B1DBFA-0FA8-441C-8FB2-D492831E74D8}" presName="text" presStyleLbl="node1" presStyleIdx="0" presStyleCnt="3">
        <dgm:presLayoutVars>
          <dgm:bulletEnabled val="1"/>
        </dgm:presLayoutVars>
      </dgm:prSet>
      <dgm:spPr/>
    </dgm:pt>
    <dgm:pt modelId="{0D7AFC7C-8FE0-45C1-9270-DADCE2D07504}" type="pres">
      <dgm:prSet presAssocID="{9B30758C-4F58-47AF-B842-CAB746F18C2A}" presName="spacer" presStyleCnt="0"/>
      <dgm:spPr/>
    </dgm:pt>
    <dgm:pt modelId="{E718BEE7-FBA4-490C-94A0-267DA39D500B}" type="pres">
      <dgm:prSet presAssocID="{59581F43-E837-4262-9C95-CAD319587547}" presName="comp" presStyleCnt="0"/>
      <dgm:spPr/>
    </dgm:pt>
    <dgm:pt modelId="{F540995B-0CC9-429F-BCC7-E75F5F743D73}" type="pres">
      <dgm:prSet presAssocID="{59581F43-E837-4262-9C95-CAD319587547}" presName="box" presStyleLbl="node1" presStyleIdx="1" presStyleCnt="3"/>
      <dgm:spPr/>
    </dgm:pt>
    <dgm:pt modelId="{8A983F61-DCC6-4257-B165-4EB0DD300D2E}" type="pres">
      <dgm:prSet presAssocID="{59581F43-E837-4262-9C95-CAD319587547}" presName="img" presStyleLbl="fgImgPlace1" presStyleIdx="1" presStyleCnt="3"/>
      <dgm:spPr>
        <a:blipFill>
          <a:blip xmlns:r="http://schemas.openxmlformats.org/officeDocument/2006/relationships" r:embed="rId2"/>
          <a:srcRect/>
          <a:stretch>
            <a:fillRect l="-1000" r="-1000"/>
          </a:stretch>
        </a:blipFill>
      </dgm:spPr>
    </dgm:pt>
    <dgm:pt modelId="{66EECBFD-7D59-478A-B93E-79CF3084AB7A}" type="pres">
      <dgm:prSet presAssocID="{59581F43-E837-4262-9C95-CAD319587547}" presName="text" presStyleLbl="node1" presStyleIdx="1" presStyleCnt="3">
        <dgm:presLayoutVars>
          <dgm:bulletEnabled val="1"/>
        </dgm:presLayoutVars>
      </dgm:prSet>
      <dgm:spPr/>
    </dgm:pt>
    <dgm:pt modelId="{F85C250A-6E97-4CA4-AE21-8A679FBD9A5E}" type="pres">
      <dgm:prSet presAssocID="{337314E0-0338-45B9-9AC6-5AF07BB07994}" presName="spacer" presStyleCnt="0"/>
      <dgm:spPr/>
    </dgm:pt>
    <dgm:pt modelId="{07D2174C-5874-46C3-8BEA-35F2112C3687}" type="pres">
      <dgm:prSet presAssocID="{FE4736B0-8828-4D74-8D9B-E9F148E1F260}" presName="comp" presStyleCnt="0"/>
      <dgm:spPr/>
    </dgm:pt>
    <dgm:pt modelId="{14EC52D1-1948-464E-A015-6F427AD274AC}" type="pres">
      <dgm:prSet presAssocID="{FE4736B0-8828-4D74-8D9B-E9F148E1F260}" presName="box" presStyleLbl="node1" presStyleIdx="2" presStyleCnt="3"/>
      <dgm:spPr/>
    </dgm:pt>
    <dgm:pt modelId="{F5F47B95-EB5C-423E-BEEC-D30DA6BF60EF}" type="pres">
      <dgm:prSet presAssocID="{FE4736B0-8828-4D74-8D9B-E9F148E1F26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96A26696-6484-4174-892E-754D9C6BD953}" type="pres">
      <dgm:prSet presAssocID="{FE4736B0-8828-4D74-8D9B-E9F148E1F260}" presName="text" presStyleLbl="node1" presStyleIdx="2" presStyleCnt="3">
        <dgm:presLayoutVars>
          <dgm:bulletEnabled val="1"/>
        </dgm:presLayoutVars>
      </dgm:prSet>
      <dgm:spPr/>
    </dgm:pt>
  </dgm:ptLst>
  <dgm:cxnLst>
    <dgm:cxn modelId="{0708D824-6065-4A84-9113-A2B395EDA086}" srcId="{28E31192-3406-4ED9-BCF0-34C915222479}" destId="{FE4736B0-8828-4D74-8D9B-E9F148E1F260}" srcOrd="2" destOrd="0" parTransId="{0606A9E6-8D21-43B7-9A8D-8FDAF0550E3F}" sibTransId="{FDA16648-1DEE-4B22-9FA3-FD60CEE079F2}"/>
    <dgm:cxn modelId="{A7ACEE37-D782-47D9-8D2A-27B2E4116F72}" type="presOf" srcId="{1B22407A-80AA-4137-B327-802794065994}" destId="{14EC52D1-1948-464E-A015-6F427AD274AC}" srcOrd="0" destOrd="1" presId="urn:microsoft.com/office/officeart/2005/8/layout/vList4"/>
    <dgm:cxn modelId="{04FCCA40-732E-4611-9F73-98852AE76AA9}" type="presOf" srcId="{1B22407A-80AA-4137-B327-802794065994}" destId="{96A26696-6484-4174-892E-754D9C6BD953}" srcOrd="1" destOrd="1" presId="urn:microsoft.com/office/officeart/2005/8/layout/vList4"/>
    <dgm:cxn modelId="{3237916D-E27E-41C4-9383-C1AB65483082}" type="presOf" srcId="{FE4736B0-8828-4D74-8D9B-E9F148E1F260}" destId="{96A26696-6484-4174-892E-754D9C6BD953}" srcOrd="1" destOrd="0" presId="urn:microsoft.com/office/officeart/2005/8/layout/vList4"/>
    <dgm:cxn modelId="{48922F70-BCB6-4DF1-B742-7D4B45DE21CF}" type="presOf" srcId="{28E31192-3406-4ED9-BCF0-34C915222479}" destId="{591A8B7C-35E3-475B-B42A-026B4A79C322}" srcOrd="0" destOrd="0" presId="urn:microsoft.com/office/officeart/2005/8/layout/vList4"/>
    <dgm:cxn modelId="{41E4C076-FAC3-46B8-97B7-207990B5D98A}" type="presOf" srcId="{59581F43-E837-4262-9C95-CAD319587547}" destId="{F540995B-0CC9-429F-BCC7-E75F5F743D73}" srcOrd="0" destOrd="0" presId="urn:microsoft.com/office/officeart/2005/8/layout/vList4"/>
    <dgm:cxn modelId="{72AAB48D-A07B-4C3E-989C-B403DA1BB8BD}" srcId="{28E31192-3406-4ED9-BCF0-34C915222479}" destId="{D9B1DBFA-0FA8-441C-8FB2-D492831E74D8}" srcOrd="0" destOrd="0" parTransId="{BE7D2E5C-92AB-4F62-BBF4-C2D1E474DA74}" sibTransId="{9B30758C-4F58-47AF-B842-CAB746F18C2A}"/>
    <dgm:cxn modelId="{5C0BB293-53FC-4C29-B39F-580FF9B6990A}" srcId="{28E31192-3406-4ED9-BCF0-34C915222479}" destId="{59581F43-E837-4262-9C95-CAD319587547}" srcOrd="1" destOrd="0" parTransId="{63D526DA-F964-49FB-BF8B-DD5CF382C841}" sibTransId="{337314E0-0338-45B9-9AC6-5AF07BB07994}"/>
    <dgm:cxn modelId="{79AB95B6-E8D9-478D-8F38-4EC73BBD28C9}" type="presOf" srcId="{D9B1DBFA-0FA8-441C-8FB2-D492831E74D8}" destId="{A8FC18B9-A251-439E-9146-A3B09C364628}" srcOrd="0" destOrd="0" presId="urn:microsoft.com/office/officeart/2005/8/layout/vList4"/>
    <dgm:cxn modelId="{321E51BB-83D3-425E-86E6-749D1D1317B5}" srcId="{FE4736B0-8828-4D74-8D9B-E9F148E1F260}" destId="{1B22407A-80AA-4137-B327-802794065994}" srcOrd="0" destOrd="0" parTransId="{B4706991-B03E-469E-BCF0-CDBEBCE9A97C}" sibTransId="{FB644747-6247-4E7E-8283-A83E78EC67FA}"/>
    <dgm:cxn modelId="{F1DF1BD6-5AFA-4CD3-9877-B52BF6566BB9}" type="presOf" srcId="{D9B1DBFA-0FA8-441C-8FB2-D492831E74D8}" destId="{1E910B0A-300C-4849-BA4E-25A250CC1348}" srcOrd="1" destOrd="0" presId="urn:microsoft.com/office/officeart/2005/8/layout/vList4"/>
    <dgm:cxn modelId="{1CF136E9-2FCF-4649-B00B-1CB912CD4DDC}" type="presOf" srcId="{59581F43-E837-4262-9C95-CAD319587547}" destId="{66EECBFD-7D59-478A-B93E-79CF3084AB7A}" srcOrd="1" destOrd="0" presId="urn:microsoft.com/office/officeart/2005/8/layout/vList4"/>
    <dgm:cxn modelId="{21D115EE-A4C8-4E2D-8A37-55137D811670}" type="presOf" srcId="{FE4736B0-8828-4D74-8D9B-E9F148E1F260}" destId="{14EC52D1-1948-464E-A015-6F427AD274AC}" srcOrd="0" destOrd="0" presId="urn:microsoft.com/office/officeart/2005/8/layout/vList4"/>
    <dgm:cxn modelId="{E263A31C-DD2B-4C1A-B2EB-A6CF443658F2}" type="presParOf" srcId="{591A8B7C-35E3-475B-B42A-026B4A79C322}" destId="{68A2D76D-2EE9-4CEC-8633-98197B533BB6}" srcOrd="0" destOrd="0" presId="urn:microsoft.com/office/officeart/2005/8/layout/vList4"/>
    <dgm:cxn modelId="{666B594A-7331-4C1D-A4BC-8CD8E6194929}" type="presParOf" srcId="{68A2D76D-2EE9-4CEC-8633-98197B533BB6}" destId="{A8FC18B9-A251-439E-9146-A3B09C364628}" srcOrd="0" destOrd="0" presId="urn:microsoft.com/office/officeart/2005/8/layout/vList4"/>
    <dgm:cxn modelId="{5E6CB400-3BEB-4072-B59E-FF4E98593257}" type="presParOf" srcId="{68A2D76D-2EE9-4CEC-8633-98197B533BB6}" destId="{7E7D01A1-CA4D-434F-BFA6-EEB167C900A0}" srcOrd="1" destOrd="0" presId="urn:microsoft.com/office/officeart/2005/8/layout/vList4"/>
    <dgm:cxn modelId="{F73EBB64-F397-4495-B803-DBA9F3C4761D}" type="presParOf" srcId="{68A2D76D-2EE9-4CEC-8633-98197B533BB6}" destId="{1E910B0A-300C-4849-BA4E-25A250CC1348}" srcOrd="2" destOrd="0" presId="urn:microsoft.com/office/officeart/2005/8/layout/vList4"/>
    <dgm:cxn modelId="{CB9705D8-D9BA-4BC9-9378-B777F82F022E}" type="presParOf" srcId="{591A8B7C-35E3-475B-B42A-026B4A79C322}" destId="{0D7AFC7C-8FE0-45C1-9270-DADCE2D07504}" srcOrd="1" destOrd="0" presId="urn:microsoft.com/office/officeart/2005/8/layout/vList4"/>
    <dgm:cxn modelId="{870C6966-F30B-46CF-B074-47DC351A5891}" type="presParOf" srcId="{591A8B7C-35E3-475B-B42A-026B4A79C322}" destId="{E718BEE7-FBA4-490C-94A0-267DA39D500B}" srcOrd="2" destOrd="0" presId="urn:microsoft.com/office/officeart/2005/8/layout/vList4"/>
    <dgm:cxn modelId="{23F2B03C-74DF-482F-A503-CB5F0F3E7236}" type="presParOf" srcId="{E718BEE7-FBA4-490C-94A0-267DA39D500B}" destId="{F540995B-0CC9-429F-BCC7-E75F5F743D73}" srcOrd="0" destOrd="0" presId="urn:microsoft.com/office/officeart/2005/8/layout/vList4"/>
    <dgm:cxn modelId="{9E2F63F8-8FF8-4D40-B80D-F8B8338A2B38}" type="presParOf" srcId="{E718BEE7-FBA4-490C-94A0-267DA39D500B}" destId="{8A983F61-DCC6-4257-B165-4EB0DD300D2E}" srcOrd="1" destOrd="0" presId="urn:microsoft.com/office/officeart/2005/8/layout/vList4"/>
    <dgm:cxn modelId="{863CCD96-2294-45CB-9E07-7F42C010641A}" type="presParOf" srcId="{E718BEE7-FBA4-490C-94A0-267DA39D500B}" destId="{66EECBFD-7D59-478A-B93E-79CF3084AB7A}" srcOrd="2" destOrd="0" presId="urn:microsoft.com/office/officeart/2005/8/layout/vList4"/>
    <dgm:cxn modelId="{37896002-92ED-40EA-9DCE-1BD88948F14F}" type="presParOf" srcId="{591A8B7C-35E3-475B-B42A-026B4A79C322}" destId="{F85C250A-6E97-4CA4-AE21-8A679FBD9A5E}" srcOrd="3" destOrd="0" presId="urn:microsoft.com/office/officeart/2005/8/layout/vList4"/>
    <dgm:cxn modelId="{66FE551B-202F-49EA-9C30-09E083D40585}" type="presParOf" srcId="{591A8B7C-35E3-475B-B42A-026B4A79C322}" destId="{07D2174C-5874-46C3-8BEA-35F2112C3687}" srcOrd="4" destOrd="0" presId="urn:microsoft.com/office/officeart/2005/8/layout/vList4"/>
    <dgm:cxn modelId="{C7ED5E11-20AC-4E9D-92C3-A30C589ADB56}" type="presParOf" srcId="{07D2174C-5874-46C3-8BEA-35F2112C3687}" destId="{14EC52D1-1948-464E-A015-6F427AD274AC}" srcOrd="0" destOrd="0" presId="urn:microsoft.com/office/officeart/2005/8/layout/vList4"/>
    <dgm:cxn modelId="{97C79CE3-2FB5-4249-AA09-6A4BA904F718}" type="presParOf" srcId="{07D2174C-5874-46C3-8BEA-35F2112C3687}" destId="{F5F47B95-EB5C-423E-BEEC-D30DA6BF60EF}" srcOrd="1" destOrd="0" presId="urn:microsoft.com/office/officeart/2005/8/layout/vList4"/>
    <dgm:cxn modelId="{9E6B72CE-4F69-44DF-89B5-D91D9C082B8C}" type="presParOf" srcId="{07D2174C-5874-46C3-8BEA-35F2112C3687}" destId="{96A26696-6484-4174-892E-754D9C6BD953}"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DB5C8-1AD9-4D46-8FC6-544F60B42B8E}" type="doc">
      <dgm:prSet loTypeId="urn:microsoft.com/office/officeart/2005/8/layout/target3" loCatId="relationship" qsTypeId="urn:microsoft.com/office/officeart/2005/8/quickstyle/3d3" qsCatId="3D" csTypeId="urn:microsoft.com/office/officeart/2005/8/colors/colorful5" csCatId="colorful" phldr="1"/>
      <dgm:spPr/>
      <dgm:t>
        <a:bodyPr/>
        <a:lstStyle/>
        <a:p>
          <a:endParaRPr lang="en-US"/>
        </a:p>
      </dgm:t>
    </dgm:pt>
    <dgm:pt modelId="{1838B3D5-D151-4E49-9124-E7B8D22E648B}">
      <dgm:prSet custT="1"/>
      <dgm:spPr/>
      <dgm:t>
        <a:bodyPr/>
        <a:lstStyle/>
        <a:p>
          <a:r>
            <a:rPr lang="ro-RO" sz="2000" b="1" dirty="0"/>
            <a:t>GORJ</a:t>
          </a:r>
          <a:r>
            <a:rPr lang="it-IT" sz="1400" b="1" dirty="0"/>
            <a:t> </a:t>
          </a:r>
          <a:endParaRPr lang="en-US" sz="1400" dirty="0"/>
        </a:p>
      </dgm:t>
    </dgm:pt>
    <dgm:pt modelId="{0F79DB01-8912-43A0-8CCD-6AC1E7846954}" type="parTrans" cxnId="{392EEC50-D9ED-4E42-B9A3-B1138163DAB3}">
      <dgm:prSet/>
      <dgm:spPr/>
      <dgm:t>
        <a:bodyPr/>
        <a:lstStyle/>
        <a:p>
          <a:endParaRPr lang="en-US"/>
        </a:p>
      </dgm:t>
    </dgm:pt>
    <dgm:pt modelId="{2FD6614B-C07D-47E5-87AE-558B4B5F53BB}" type="sibTrans" cxnId="{392EEC50-D9ED-4E42-B9A3-B1138163DAB3}">
      <dgm:prSet/>
      <dgm:spPr/>
      <dgm:t>
        <a:bodyPr/>
        <a:lstStyle/>
        <a:p>
          <a:endParaRPr lang="en-US"/>
        </a:p>
      </dgm:t>
    </dgm:pt>
    <dgm:pt modelId="{D9904E66-4101-4DF8-A760-D8FA249DD64E}">
      <dgm:prSet/>
      <dgm:spPr/>
      <dgm:t>
        <a:bodyPr/>
        <a:lstStyle/>
        <a:p>
          <a:r>
            <a:rPr lang="ro-RO" b="1" dirty="0"/>
            <a:t>ALOCARE FINANCIARĂ</a:t>
          </a:r>
          <a:r>
            <a:rPr lang="it-IT" b="1" dirty="0"/>
            <a:t> </a:t>
          </a:r>
          <a:endParaRPr lang="en-US" dirty="0"/>
        </a:p>
      </dgm:t>
    </dgm:pt>
    <dgm:pt modelId="{491CDA81-E0D0-4705-8B37-639576FEE9C1}" type="parTrans" cxnId="{D01BFA3F-2A15-45DC-ACD5-7BC09841C264}">
      <dgm:prSet/>
      <dgm:spPr/>
      <dgm:t>
        <a:bodyPr/>
        <a:lstStyle/>
        <a:p>
          <a:endParaRPr lang="en-US"/>
        </a:p>
      </dgm:t>
    </dgm:pt>
    <dgm:pt modelId="{12A6B22B-729C-4F49-905A-C0B9433CC7BC}" type="sibTrans" cxnId="{D01BFA3F-2A15-45DC-ACD5-7BC09841C264}">
      <dgm:prSet/>
      <dgm:spPr/>
      <dgm:t>
        <a:bodyPr/>
        <a:lstStyle/>
        <a:p>
          <a:endParaRPr lang="en-US"/>
        </a:p>
      </dgm:t>
    </dgm:pt>
    <dgm:pt modelId="{D8918A8E-D229-436C-9143-942345E6233F}">
      <dgm:prSet custT="1"/>
      <dgm:spPr/>
      <dgm:t>
        <a:bodyPr/>
        <a:lstStyle/>
        <a:p>
          <a:r>
            <a:rPr lang="it-IT" sz="2000" b="1" dirty="0"/>
            <a:t>184.898.599 euro</a:t>
          </a:r>
          <a:endParaRPr lang="en-US" sz="2000" dirty="0"/>
        </a:p>
      </dgm:t>
    </dgm:pt>
    <dgm:pt modelId="{3ABB45A3-1CF0-4C7B-ABC3-F9060401FC7D}" type="parTrans" cxnId="{BAE5A287-26D3-4FED-90CE-F8EBAA0F42C5}">
      <dgm:prSet/>
      <dgm:spPr/>
      <dgm:t>
        <a:bodyPr/>
        <a:lstStyle/>
        <a:p>
          <a:endParaRPr lang="en-US"/>
        </a:p>
      </dgm:t>
    </dgm:pt>
    <dgm:pt modelId="{10831098-9BAC-4F62-A846-2CA07FA9D1D3}" type="sibTrans" cxnId="{BAE5A287-26D3-4FED-90CE-F8EBAA0F42C5}">
      <dgm:prSet/>
      <dgm:spPr/>
      <dgm:t>
        <a:bodyPr/>
        <a:lstStyle/>
        <a:p>
          <a:endParaRPr lang="en-US"/>
        </a:p>
      </dgm:t>
    </dgm:pt>
    <dgm:pt modelId="{F11DBDBC-7BC1-4E0D-BC18-62ED45DAA2AE}" type="pres">
      <dgm:prSet presAssocID="{FB2DB5C8-1AD9-4D46-8FC6-544F60B42B8E}" presName="Name0" presStyleCnt="0">
        <dgm:presLayoutVars>
          <dgm:chMax val="7"/>
          <dgm:dir/>
          <dgm:animLvl val="lvl"/>
          <dgm:resizeHandles val="exact"/>
        </dgm:presLayoutVars>
      </dgm:prSet>
      <dgm:spPr/>
    </dgm:pt>
    <dgm:pt modelId="{1D32C269-441E-4DEE-AA89-110CE6E283CC}" type="pres">
      <dgm:prSet presAssocID="{1838B3D5-D151-4E49-9124-E7B8D22E648B}" presName="circle1" presStyleLbl="node1" presStyleIdx="0" presStyleCnt="3"/>
      <dgm:spPr/>
    </dgm:pt>
    <dgm:pt modelId="{C1B6AE02-2850-4412-A735-5C5C4F4B5CE5}" type="pres">
      <dgm:prSet presAssocID="{1838B3D5-D151-4E49-9124-E7B8D22E648B}" presName="space" presStyleCnt="0"/>
      <dgm:spPr/>
    </dgm:pt>
    <dgm:pt modelId="{2176F077-24F0-4CF0-89AA-2971FB4D24A8}" type="pres">
      <dgm:prSet presAssocID="{1838B3D5-D151-4E49-9124-E7B8D22E648B}" presName="rect1" presStyleLbl="alignAcc1" presStyleIdx="0" presStyleCnt="3"/>
      <dgm:spPr/>
    </dgm:pt>
    <dgm:pt modelId="{C5B18482-B88D-4ADF-9B69-070D706FB674}" type="pres">
      <dgm:prSet presAssocID="{D9904E66-4101-4DF8-A760-D8FA249DD64E}" presName="vertSpace2" presStyleLbl="node1" presStyleIdx="0" presStyleCnt="3"/>
      <dgm:spPr/>
    </dgm:pt>
    <dgm:pt modelId="{00DC10B4-1491-4F9C-8F6B-D7D4AA339B64}" type="pres">
      <dgm:prSet presAssocID="{D9904E66-4101-4DF8-A760-D8FA249DD64E}" presName="circle2" presStyleLbl="node1" presStyleIdx="1" presStyleCnt="3"/>
      <dgm:spPr/>
    </dgm:pt>
    <dgm:pt modelId="{75A1FBA3-44CB-4F60-BB65-EEB8D36A2F9E}" type="pres">
      <dgm:prSet presAssocID="{D9904E66-4101-4DF8-A760-D8FA249DD64E}" presName="rect2" presStyleLbl="alignAcc1" presStyleIdx="1" presStyleCnt="3"/>
      <dgm:spPr/>
    </dgm:pt>
    <dgm:pt modelId="{0B1EF6A0-771C-4433-A6BF-C1C21D1554D4}" type="pres">
      <dgm:prSet presAssocID="{D8918A8E-D229-436C-9143-942345E6233F}" presName="vertSpace3" presStyleLbl="node1" presStyleIdx="1" presStyleCnt="3"/>
      <dgm:spPr/>
    </dgm:pt>
    <dgm:pt modelId="{841A782C-6A7D-4EDB-ABC2-F9E71EDEB80E}" type="pres">
      <dgm:prSet presAssocID="{D8918A8E-D229-436C-9143-942345E6233F}" presName="circle3" presStyleLbl="node1" presStyleIdx="2" presStyleCnt="3"/>
      <dgm:spPr/>
    </dgm:pt>
    <dgm:pt modelId="{DCE64F89-15F5-4E37-9546-12BB67B50F96}" type="pres">
      <dgm:prSet presAssocID="{D8918A8E-D229-436C-9143-942345E6233F}" presName="rect3" presStyleLbl="alignAcc1" presStyleIdx="2" presStyleCnt="3"/>
      <dgm:spPr/>
    </dgm:pt>
    <dgm:pt modelId="{87A01F39-C9BD-4D2F-94B5-EB9154051963}" type="pres">
      <dgm:prSet presAssocID="{1838B3D5-D151-4E49-9124-E7B8D22E648B}" presName="rect1ParTxNoCh" presStyleLbl="alignAcc1" presStyleIdx="2" presStyleCnt="3">
        <dgm:presLayoutVars>
          <dgm:chMax val="1"/>
          <dgm:bulletEnabled val="1"/>
        </dgm:presLayoutVars>
      </dgm:prSet>
      <dgm:spPr/>
    </dgm:pt>
    <dgm:pt modelId="{CFAFAF9C-BEC5-48A2-B1A4-A0135B56AD0E}" type="pres">
      <dgm:prSet presAssocID="{D9904E66-4101-4DF8-A760-D8FA249DD64E}" presName="rect2ParTxNoCh" presStyleLbl="alignAcc1" presStyleIdx="2" presStyleCnt="3">
        <dgm:presLayoutVars>
          <dgm:chMax val="1"/>
          <dgm:bulletEnabled val="1"/>
        </dgm:presLayoutVars>
      </dgm:prSet>
      <dgm:spPr/>
    </dgm:pt>
    <dgm:pt modelId="{15AAAF51-2E92-4136-AE37-278B75C592C6}" type="pres">
      <dgm:prSet presAssocID="{D8918A8E-D229-436C-9143-942345E6233F}" presName="rect3ParTxNoCh" presStyleLbl="alignAcc1" presStyleIdx="2" presStyleCnt="3">
        <dgm:presLayoutVars>
          <dgm:chMax val="1"/>
          <dgm:bulletEnabled val="1"/>
        </dgm:presLayoutVars>
      </dgm:prSet>
      <dgm:spPr/>
    </dgm:pt>
  </dgm:ptLst>
  <dgm:cxnLst>
    <dgm:cxn modelId="{0477E91C-7F85-4E35-BC3D-BD3B7E65D489}" type="presOf" srcId="{D8918A8E-D229-436C-9143-942345E6233F}" destId="{DCE64F89-15F5-4E37-9546-12BB67B50F96}" srcOrd="0" destOrd="0" presId="urn:microsoft.com/office/officeart/2005/8/layout/target3"/>
    <dgm:cxn modelId="{9F87D523-A6A0-44B5-BBBE-ED55322FED74}" type="presOf" srcId="{D8918A8E-D229-436C-9143-942345E6233F}" destId="{15AAAF51-2E92-4136-AE37-278B75C592C6}" srcOrd="1" destOrd="0" presId="urn:microsoft.com/office/officeart/2005/8/layout/target3"/>
    <dgm:cxn modelId="{E7F2612F-2CF0-4473-971C-EDC4D9094C13}" type="presOf" srcId="{1838B3D5-D151-4E49-9124-E7B8D22E648B}" destId="{87A01F39-C9BD-4D2F-94B5-EB9154051963}" srcOrd="1" destOrd="0" presId="urn:microsoft.com/office/officeart/2005/8/layout/target3"/>
    <dgm:cxn modelId="{89F6BC3A-3CF0-4406-94EC-E46EE551A9EF}" type="presOf" srcId="{FB2DB5C8-1AD9-4D46-8FC6-544F60B42B8E}" destId="{F11DBDBC-7BC1-4E0D-BC18-62ED45DAA2AE}" srcOrd="0" destOrd="0" presId="urn:microsoft.com/office/officeart/2005/8/layout/target3"/>
    <dgm:cxn modelId="{D01BFA3F-2A15-45DC-ACD5-7BC09841C264}" srcId="{FB2DB5C8-1AD9-4D46-8FC6-544F60B42B8E}" destId="{D9904E66-4101-4DF8-A760-D8FA249DD64E}" srcOrd="1" destOrd="0" parTransId="{491CDA81-E0D0-4705-8B37-639576FEE9C1}" sibTransId="{12A6B22B-729C-4F49-905A-C0B9433CC7BC}"/>
    <dgm:cxn modelId="{5A050745-987C-4206-8646-8D796E90D9A9}" type="presOf" srcId="{1838B3D5-D151-4E49-9124-E7B8D22E648B}" destId="{2176F077-24F0-4CF0-89AA-2971FB4D24A8}" srcOrd="0" destOrd="0" presId="urn:microsoft.com/office/officeart/2005/8/layout/target3"/>
    <dgm:cxn modelId="{392EEC50-D9ED-4E42-B9A3-B1138163DAB3}" srcId="{FB2DB5C8-1AD9-4D46-8FC6-544F60B42B8E}" destId="{1838B3D5-D151-4E49-9124-E7B8D22E648B}" srcOrd="0" destOrd="0" parTransId="{0F79DB01-8912-43A0-8CCD-6AC1E7846954}" sibTransId="{2FD6614B-C07D-47E5-87AE-558B4B5F53BB}"/>
    <dgm:cxn modelId="{07370A84-38B9-4B06-9B3D-6E96952FEE93}" type="presOf" srcId="{D9904E66-4101-4DF8-A760-D8FA249DD64E}" destId="{CFAFAF9C-BEC5-48A2-B1A4-A0135B56AD0E}" srcOrd="1" destOrd="0" presId="urn:microsoft.com/office/officeart/2005/8/layout/target3"/>
    <dgm:cxn modelId="{BAE5A287-26D3-4FED-90CE-F8EBAA0F42C5}" srcId="{FB2DB5C8-1AD9-4D46-8FC6-544F60B42B8E}" destId="{D8918A8E-D229-436C-9143-942345E6233F}" srcOrd="2" destOrd="0" parTransId="{3ABB45A3-1CF0-4C7B-ABC3-F9060401FC7D}" sibTransId="{10831098-9BAC-4F62-A846-2CA07FA9D1D3}"/>
    <dgm:cxn modelId="{20BB82E6-76F3-4091-8D51-21166C1B3561}" type="presOf" srcId="{D9904E66-4101-4DF8-A760-D8FA249DD64E}" destId="{75A1FBA3-44CB-4F60-BB65-EEB8D36A2F9E}" srcOrd="0" destOrd="0" presId="urn:microsoft.com/office/officeart/2005/8/layout/target3"/>
    <dgm:cxn modelId="{DB26500F-5730-4357-BBE1-281A3E43653D}" type="presParOf" srcId="{F11DBDBC-7BC1-4E0D-BC18-62ED45DAA2AE}" destId="{1D32C269-441E-4DEE-AA89-110CE6E283CC}" srcOrd="0" destOrd="0" presId="urn:microsoft.com/office/officeart/2005/8/layout/target3"/>
    <dgm:cxn modelId="{057140B9-E9AB-4943-B84B-38DDA4786258}" type="presParOf" srcId="{F11DBDBC-7BC1-4E0D-BC18-62ED45DAA2AE}" destId="{C1B6AE02-2850-4412-A735-5C5C4F4B5CE5}" srcOrd="1" destOrd="0" presId="urn:microsoft.com/office/officeart/2005/8/layout/target3"/>
    <dgm:cxn modelId="{D7462D0A-D132-442D-B4C6-D13451B7F1E3}" type="presParOf" srcId="{F11DBDBC-7BC1-4E0D-BC18-62ED45DAA2AE}" destId="{2176F077-24F0-4CF0-89AA-2971FB4D24A8}" srcOrd="2" destOrd="0" presId="urn:microsoft.com/office/officeart/2005/8/layout/target3"/>
    <dgm:cxn modelId="{999A4A5E-625B-49E1-B841-6AF0B4B44308}" type="presParOf" srcId="{F11DBDBC-7BC1-4E0D-BC18-62ED45DAA2AE}" destId="{C5B18482-B88D-4ADF-9B69-070D706FB674}" srcOrd="3" destOrd="0" presId="urn:microsoft.com/office/officeart/2005/8/layout/target3"/>
    <dgm:cxn modelId="{7037A33E-4D8B-4121-BD84-2C1A82489089}" type="presParOf" srcId="{F11DBDBC-7BC1-4E0D-BC18-62ED45DAA2AE}" destId="{00DC10B4-1491-4F9C-8F6B-D7D4AA339B64}" srcOrd="4" destOrd="0" presId="urn:microsoft.com/office/officeart/2005/8/layout/target3"/>
    <dgm:cxn modelId="{727F952C-BAF4-4957-8BBC-06BCCC1773AE}" type="presParOf" srcId="{F11DBDBC-7BC1-4E0D-BC18-62ED45DAA2AE}" destId="{75A1FBA3-44CB-4F60-BB65-EEB8D36A2F9E}" srcOrd="5" destOrd="0" presId="urn:microsoft.com/office/officeart/2005/8/layout/target3"/>
    <dgm:cxn modelId="{510E4927-F976-46A6-A38B-C35F2690D835}" type="presParOf" srcId="{F11DBDBC-7BC1-4E0D-BC18-62ED45DAA2AE}" destId="{0B1EF6A0-771C-4433-A6BF-C1C21D1554D4}" srcOrd="6" destOrd="0" presId="urn:microsoft.com/office/officeart/2005/8/layout/target3"/>
    <dgm:cxn modelId="{D578153C-124A-4ED2-888C-B549DA095109}" type="presParOf" srcId="{F11DBDBC-7BC1-4E0D-BC18-62ED45DAA2AE}" destId="{841A782C-6A7D-4EDB-ABC2-F9E71EDEB80E}" srcOrd="7" destOrd="0" presId="urn:microsoft.com/office/officeart/2005/8/layout/target3"/>
    <dgm:cxn modelId="{AB1431CE-630B-43A6-AF95-75E600EBF5C3}" type="presParOf" srcId="{F11DBDBC-7BC1-4E0D-BC18-62ED45DAA2AE}" destId="{DCE64F89-15F5-4E37-9546-12BB67B50F96}" srcOrd="8" destOrd="0" presId="urn:microsoft.com/office/officeart/2005/8/layout/target3"/>
    <dgm:cxn modelId="{7AACBE2C-222A-4FDB-9230-B345768B0CD2}" type="presParOf" srcId="{F11DBDBC-7BC1-4E0D-BC18-62ED45DAA2AE}" destId="{87A01F39-C9BD-4D2F-94B5-EB9154051963}" srcOrd="9" destOrd="0" presId="urn:microsoft.com/office/officeart/2005/8/layout/target3"/>
    <dgm:cxn modelId="{CC50C0EC-0F6F-4886-8F75-1495A7636296}" type="presParOf" srcId="{F11DBDBC-7BC1-4E0D-BC18-62ED45DAA2AE}" destId="{CFAFAF9C-BEC5-48A2-B1A4-A0135B56AD0E}" srcOrd="10" destOrd="0" presId="urn:microsoft.com/office/officeart/2005/8/layout/target3"/>
    <dgm:cxn modelId="{A99F4E9C-5CFD-4E94-B85E-647AF6DB8926}" type="presParOf" srcId="{F11DBDBC-7BC1-4E0D-BC18-62ED45DAA2AE}" destId="{15AAAF51-2E92-4136-AE37-278B75C592C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8C0B5-5F62-4E89-81E4-C18CAFD9AA8C}" type="doc">
      <dgm:prSet loTypeId="urn:microsoft.com/office/officeart/2005/8/layout/target3" loCatId="relationship" qsTypeId="urn:microsoft.com/office/officeart/2005/8/quickstyle/3d1" qsCatId="3D" csTypeId="urn:microsoft.com/office/officeart/2005/8/colors/colorful4" csCatId="colorful" phldr="1"/>
      <dgm:spPr/>
      <dgm:t>
        <a:bodyPr/>
        <a:lstStyle/>
        <a:p>
          <a:endParaRPr lang="en-US"/>
        </a:p>
      </dgm:t>
    </dgm:pt>
    <dgm:pt modelId="{A057393D-76D3-449D-9FDC-4697864676E2}">
      <dgm:prSet/>
      <dgm:spPr/>
      <dgm:t>
        <a:bodyPr/>
        <a:lstStyle/>
        <a:p>
          <a:r>
            <a:rPr lang="ro-RO" b="1" dirty="0"/>
            <a:t>DOLJ </a:t>
          </a:r>
          <a:endParaRPr lang="en-US" dirty="0"/>
        </a:p>
      </dgm:t>
    </dgm:pt>
    <dgm:pt modelId="{BFF8DF79-69E9-46A4-ACBE-88B38B225CFD}" type="parTrans" cxnId="{126D6D01-F804-453B-8191-A0F78CB533E7}">
      <dgm:prSet/>
      <dgm:spPr/>
      <dgm:t>
        <a:bodyPr/>
        <a:lstStyle/>
        <a:p>
          <a:endParaRPr lang="en-US"/>
        </a:p>
      </dgm:t>
    </dgm:pt>
    <dgm:pt modelId="{6690BFBF-6633-4F8D-A84B-70A361EA3073}" type="sibTrans" cxnId="{126D6D01-F804-453B-8191-A0F78CB533E7}">
      <dgm:prSet/>
      <dgm:spPr/>
      <dgm:t>
        <a:bodyPr/>
        <a:lstStyle/>
        <a:p>
          <a:endParaRPr lang="en-US"/>
        </a:p>
      </dgm:t>
    </dgm:pt>
    <dgm:pt modelId="{D32628BA-EAD0-4304-94BA-7484C41DF585}">
      <dgm:prSet/>
      <dgm:spPr/>
      <dgm:t>
        <a:bodyPr/>
        <a:lstStyle/>
        <a:p>
          <a:r>
            <a:rPr lang="ro-RO" b="1" dirty="0"/>
            <a:t>ALOCARE FINANCIARĂ</a:t>
          </a:r>
          <a:r>
            <a:rPr lang="it-IT" b="1" dirty="0"/>
            <a:t> </a:t>
          </a:r>
          <a:endParaRPr lang="en-US" dirty="0"/>
        </a:p>
      </dgm:t>
    </dgm:pt>
    <dgm:pt modelId="{339B612A-285E-48E9-84BB-D141B49DFD40}" type="parTrans" cxnId="{29CF3C5C-6A98-4737-B9D0-513EC1BB8C37}">
      <dgm:prSet/>
      <dgm:spPr/>
      <dgm:t>
        <a:bodyPr/>
        <a:lstStyle/>
        <a:p>
          <a:endParaRPr lang="en-US"/>
        </a:p>
      </dgm:t>
    </dgm:pt>
    <dgm:pt modelId="{49F31C8E-1D52-4904-9620-19EA59423B96}" type="sibTrans" cxnId="{29CF3C5C-6A98-4737-B9D0-513EC1BB8C37}">
      <dgm:prSet/>
      <dgm:spPr/>
      <dgm:t>
        <a:bodyPr/>
        <a:lstStyle/>
        <a:p>
          <a:endParaRPr lang="en-US"/>
        </a:p>
      </dgm:t>
    </dgm:pt>
    <dgm:pt modelId="{74915114-0F4A-4410-BAA9-F722312656D6}">
      <dgm:prSet/>
      <dgm:spPr/>
      <dgm:t>
        <a:bodyPr/>
        <a:lstStyle/>
        <a:p>
          <a:r>
            <a:rPr lang="it-IT" b="1" dirty="0"/>
            <a:t>136.673.075  euro</a:t>
          </a:r>
          <a:endParaRPr lang="en-US" dirty="0"/>
        </a:p>
      </dgm:t>
    </dgm:pt>
    <dgm:pt modelId="{976E176D-DE49-493B-85B5-02CECBD2E8E9}" type="parTrans" cxnId="{00751F1C-4E47-419E-A6FE-4EDFCAD92A6D}">
      <dgm:prSet/>
      <dgm:spPr/>
      <dgm:t>
        <a:bodyPr/>
        <a:lstStyle/>
        <a:p>
          <a:endParaRPr lang="en-US"/>
        </a:p>
      </dgm:t>
    </dgm:pt>
    <dgm:pt modelId="{3B5F8462-A13B-41ED-B49D-1C9FE44CCB78}" type="sibTrans" cxnId="{00751F1C-4E47-419E-A6FE-4EDFCAD92A6D}">
      <dgm:prSet/>
      <dgm:spPr/>
      <dgm:t>
        <a:bodyPr/>
        <a:lstStyle/>
        <a:p>
          <a:endParaRPr lang="en-US"/>
        </a:p>
      </dgm:t>
    </dgm:pt>
    <dgm:pt modelId="{E34CA491-6F40-4607-953F-0A129ED3397D}" type="pres">
      <dgm:prSet presAssocID="{59F8C0B5-5F62-4E89-81E4-C18CAFD9AA8C}" presName="Name0" presStyleCnt="0">
        <dgm:presLayoutVars>
          <dgm:chMax val="7"/>
          <dgm:dir/>
          <dgm:animLvl val="lvl"/>
          <dgm:resizeHandles val="exact"/>
        </dgm:presLayoutVars>
      </dgm:prSet>
      <dgm:spPr/>
    </dgm:pt>
    <dgm:pt modelId="{7FE2E4EB-0122-43C4-B20B-9612853425C8}" type="pres">
      <dgm:prSet presAssocID="{A057393D-76D3-449D-9FDC-4697864676E2}" presName="circle1" presStyleLbl="node1" presStyleIdx="0" presStyleCnt="3"/>
      <dgm:spPr/>
    </dgm:pt>
    <dgm:pt modelId="{FDB1CE44-429C-4870-A0B6-D4F5D2F8D1EF}" type="pres">
      <dgm:prSet presAssocID="{A057393D-76D3-449D-9FDC-4697864676E2}" presName="space" presStyleCnt="0"/>
      <dgm:spPr/>
    </dgm:pt>
    <dgm:pt modelId="{783800E7-5C10-46D9-9145-E6BD1DAA20D7}" type="pres">
      <dgm:prSet presAssocID="{A057393D-76D3-449D-9FDC-4697864676E2}" presName="rect1" presStyleLbl="alignAcc1" presStyleIdx="0" presStyleCnt="3"/>
      <dgm:spPr/>
    </dgm:pt>
    <dgm:pt modelId="{5A001C79-8960-4260-BC2D-6BEEAE30292F}" type="pres">
      <dgm:prSet presAssocID="{D32628BA-EAD0-4304-94BA-7484C41DF585}" presName="vertSpace2" presStyleLbl="node1" presStyleIdx="0" presStyleCnt="3"/>
      <dgm:spPr/>
    </dgm:pt>
    <dgm:pt modelId="{9AD7056A-4117-411F-BBD0-01AA0D5DFBA8}" type="pres">
      <dgm:prSet presAssocID="{D32628BA-EAD0-4304-94BA-7484C41DF585}" presName="circle2" presStyleLbl="node1" presStyleIdx="1" presStyleCnt="3"/>
      <dgm:spPr/>
    </dgm:pt>
    <dgm:pt modelId="{5B856984-0CCE-479B-88DB-5322571F0698}" type="pres">
      <dgm:prSet presAssocID="{D32628BA-EAD0-4304-94BA-7484C41DF585}" presName="rect2" presStyleLbl="alignAcc1" presStyleIdx="1" presStyleCnt="3"/>
      <dgm:spPr/>
    </dgm:pt>
    <dgm:pt modelId="{07D91A21-3678-4150-B777-D4C756A7574B}" type="pres">
      <dgm:prSet presAssocID="{74915114-0F4A-4410-BAA9-F722312656D6}" presName="vertSpace3" presStyleLbl="node1" presStyleIdx="1" presStyleCnt="3"/>
      <dgm:spPr/>
    </dgm:pt>
    <dgm:pt modelId="{E3C05EB4-E550-4CB3-98F6-1E23035E915A}" type="pres">
      <dgm:prSet presAssocID="{74915114-0F4A-4410-BAA9-F722312656D6}" presName="circle3" presStyleLbl="node1" presStyleIdx="2" presStyleCnt="3"/>
      <dgm:spPr/>
    </dgm:pt>
    <dgm:pt modelId="{4B7E97A5-B49D-414F-90B6-2E116801C979}" type="pres">
      <dgm:prSet presAssocID="{74915114-0F4A-4410-BAA9-F722312656D6}" presName="rect3" presStyleLbl="alignAcc1" presStyleIdx="2" presStyleCnt="3"/>
      <dgm:spPr/>
    </dgm:pt>
    <dgm:pt modelId="{97A3393F-9738-4287-8428-48AC29D0EE48}" type="pres">
      <dgm:prSet presAssocID="{A057393D-76D3-449D-9FDC-4697864676E2}" presName="rect1ParTxNoCh" presStyleLbl="alignAcc1" presStyleIdx="2" presStyleCnt="3">
        <dgm:presLayoutVars>
          <dgm:chMax val="1"/>
          <dgm:bulletEnabled val="1"/>
        </dgm:presLayoutVars>
      </dgm:prSet>
      <dgm:spPr/>
    </dgm:pt>
    <dgm:pt modelId="{25CB8BDE-F5A1-4AFF-B5C0-CED1D6AC4C6C}" type="pres">
      <dgm:prSet presAssocID="{D32628BA-EAD0-4304-94BA-7484C41DF585}" presName="rect2ParTxNoCh" presStyleLbl="alignAcc1" presStyleIdx="2" presStyleCnt="3">
        <dgm:presLayoutVars>
          <dgm:chMax val="1"/>
          <dgm:bulletEnabled val="1"/>
        </dgm:presLayoutVars>
      </dgm:prSet>
      <dgm:spPr/>
    </dgm:pt>
    <dgm:pt modelId="{AD126D32-0628-477C-B8F0-2AECFA125BFF}" type="pres">
      <dgm:prSet presAssocID="{74915114-0F4A-4410-BAA9-F722312656D6}" presName="rect3ParTxNoCh" presStyleLbl="alignAcc1" presStyleIdx="2" presStyleCnt="3">
        <dgm:presLayoutVars>
          <dgm:chMax val="1"/>
          <dgm:bulletEnabled val="1"/>
        </dgm:presLayoutVars>
      </dgm:prSet>
      <dgm:spPr/>
    </dgm:pt>
  </dgm:ptLst>
  <dgm:cxnLst>
    <dgm:cxn modelId="{126D6D01-F804-453B-8191-A0F78CB533E7}" srcId="{59F8C0B5-5F62-4E89-81E4-C18CAFD9AA8C}" destId="{A057393D-76D3-449D-9FDC-4697864676E2}" srcOrd="0" destOrd="0" parTransId="{BFF8DF79-69E9-46A4-ACBE-88B38B225CFD}" sibTransId="{6690BFBF-6633-4F8D-A84B-70A361EA3073}"/>
    <dgm:cxn modelId="{2BEB5F13-0451-4FF0-B8E4-50829A2A245A}" type="presOf" srcId="{D32628BA-EAD0-4304-94BA-7484C41DF585}" destId="{5B856984-0CCE-479B-88DB-5322571F0698}" srcOrd="0" destOrd="0" presId="urn:microsoft.com/office/officeart/2005/8/layout/target3"/>
    <dgm:cxn modelId="{00751F1C-4E47-419E-A6FE-4EDFCAD92A6D}" srcId="{59F8C0B5-5F62-4E89-81E4-C18CAFD9AA8C}" destId="{74915114-0F4A-4410-BAA9-F722312656D6}" srcOrd="2" destOrd="0" parTransId="{976E176D-DE49-493B-85B5-02CECBD2E8E9}" sibTransId="{3B5F8462-A13B-41ED-B49D-1C9FE44CCB78}"/>
    <dgm:cxn modelId="{29CF3C5C-6A98-4737-B9D0-513EC1BB8C37}" srcId="{59F8C0B5-5F62-4E89-81E4-C18CAFD9AA8C}" destId="{D32628BA-EAD0-4304-94BA-7484C41DF585}" srcOrd="1" destOrd="0" parTransId="{339B612A-285E-48E9-84BB-D141B49DFD40}" sibTransId="{49F31C8E-1D52-4904-9620-19EA59423B96}"/>
    <dgm:cxn modelId="{436E1741-2618-480C-BFFD-EA871967D61C}" type="presOf" srcId="{74915114-0F4A-4410-BAA9-F722312656D6}" destId="{AD126D32-0628-477C-B8F0-2AECFA125BFF}" srcOrd="1" destOrd="0" presId="urn:microsoft.com/office/officeart/2005/8/layout/target3"/>
    <dgm:cxn modelId="{35F8BB6C-9798-42D6-981C-F83353B02AB2}" type="presOf" srcId="{A057393D-76D3-449D-9FDC-4697864676E2}" destId="{97A3393F-9738-4287-8428-48AC29D0EE48}" srcOrd="1" destOrd="0" presId="urn:microsoft.com/office/officeart/2005/8/layout/target3"/>
    <dgm:cxn modelId="{B82DFFD9-F580-4EB1-B8BF-E209D230E0BC}" type="presOf" srcId="{A057393D-76D3-449D-9FDC-4697864676E2}" destId="{783800E7-5C10-46D9-9145-E6BD1DAA20D7}" srcOrd="0" destOrd="0" presId="urn:microsoft.com/office/officeart/2005/8/layout/target3"/>
    <dgm:cxn modelId="{535605E6-8F15-4EEE-80B3-822010F33365}" type="presOf" srcId="{59F8C0B5-5F62-4E89-81E4-C18CAFD9AA8C}" destId="{E34CA491-6F40-4607-953F-0A129ED3397D}" srcOrd="0" destOrd="0" presId="urn:microsoft.com/office/officeart/2005/8/layout/target3"/>
    <dgm:cxn modelId="{993C78E8-2EC0-456A-9D1B-DC9D11650495}" type="presOf" srcId="{74915114-0F4A-4410-BAA9-F722312656D6}" destId="{4B7E97A5-B49D-414F-90B6-2E116801C979}" srcOrd="0" destOrd="0" presId="urn:microsoft.com/office/officeart/2005/8/layout/target3"/>
    <dgm:cxn modelId="{84332AF1-728F-4A14-BBC0-BFEB7A8B3D28}" type="presOf" srcId="{D32628BA-EAD0-4304-94BA-7484C41DF585}" destId="{25CB8BDE-F5A1-4AFF-B5C0-CED1D6AC4C6C}" srcOrd="1" destOrd="0" presId="urn:microsoft.com/office/officeart/2005/8/layout/target3"/>
    <dgm:cxn modelId="{D29B3EA1-FADC-404B-86D8-397F8D8D546D}" type="presParOf" srcId="{E34CA491-6F40-4607-953F-0A129ED3397D}" destId="{7FE2E4EB-0122-43C4-B20B-9612853425C8}" srcOrd="0" destOrd="0" presId="urn:microsoft.com/office/officeart/2005/8/layout/target3"/>
    <dgm:cxn modelId="{FDF350CE-F4D1-49AE-9A07-0A10549881D1}" type="presParOf" srcId="{E34CA491-6F40-4607-953F-0A129ED3397D}" destId="{FDB1CE44-429C-4870-A0B6-D4F5D2F8D1EF}" srcOrd="1" destOrd="0" presId="urn:microsoft.com/office/officeart/2005/8/layout/target3"/>
    <dgm:cxn modelId="{13F6949F-B03E-4169-89F3-7922312456AB}" type="presParOf" srcId="{E34CA491-6F40-4607-953F-0A129ED3397D}" destId="{783800E7-5C10-46D9-9145-E6BD1DAA20D7}" srcOrd="2" destOrd="0" presId="urn:microsoft.com/office/officeart/2005/8/layout/target3"/>
    <dgm:cxn modelId="{26A691F1-CC2C-4D36-BD40-112BFA26A69C}" type="presParOf" srcId="{E34CA491-6F40-4607-953F-0A129ED3397D}" destId="{5A001C79-8960-4260-BC2D-6BEEAE30292F}" srcOrd="3" destOrd="0" presId="urn:microsoft.com/office/officeart/2005/8/layout/target3"/>
    <dgm:cxn modelId="{69E4839E-32AF-4643-9D2B-5E7CE2F696CA}" type="presParOf" srcId="{E34CA491-6F40-4607-953F-0A129ED3397D}" destId="{9AD7056A-4117-411F-BBD0-01AA0D5DFBA8}" srcOrd="4" destOrd="0" presId="urn:microsoft.com/office/officeart/2005/8/layout/target3"/>
    <dgm:cxn modelId="{F54911C6-FF88-4569-859C-EA8E929148F5}" type="presParOf" srcId="{E34CA491-6F40-4607-953F-0A129ED3397D}" destId="{5B856984-0CCE-479B-88DB-5322571F0698}" srcOrd="5" destOrd="0" presId="urn:microsoft.com/office/officeart/2005/8/layout/target3"/>
    <dgm:cxn modelId="{ADD7E3C0-1D56-444F-A45B-3842274DC24F}" type="presParOf" srcId="{E34CA491-6F40-4607-953F-0A129ED3397D}" destId="{07D91A21-3678-4150-B777-D4C756A7574B}" srcOrd="6" destOrd="0" presId="urn:microsoft.com/office/officeart/2005/8/layout/target3"/>
    <dgm:cxn modelId="{ECB0306D-C52C-40E8-8B6B-9A0AE1735556}" type="presParOf" srcId="{E34CA491-6F40-4607-953F-0A129ED3397D}" destId="{E3C05EB4-E550-4CB3-98F6-1E23035E915A}" srcOrd="7" destOrd="0" presId="urn:microsoft.com/office/officeart/2005/8/layout/target3"/>
    <dgm:cxn modelId="{4384F3CA-A9C4-43A1-AF67-66CD684AE87B}" type="presParOf" srcId="{E34CA491-6F40-4607-953F-0A129ED3397D}" destId="{4B7E97A5-B49D-414F-90B6-2E116801C979}" srcOrd="8" destOrd="0" presId="urn:microsoft.com/office/officeart/2005/8/layout/target3"/>
    <dgm:cxn modelId="{5B737466-F7DE-42E8-BD9F-8B1621AC72C9}" type="presParOf" srcId="{E34CA491-6F40-4607-953F-0A129ED3397D}" destId="{97A3393F-9738-4287-8428-48AC29D0EE48}" srcOrd="9" destOrd="0" presId="urn:microsoft.com/office/officeart/2005/8/layout/target3"/>
    <dgm:cxn modelId="{59D40F40-5B8C-46BD-B874-34E3628DA93E}" type="presParOf" srcId="{E34CA491-6F40-4607-953F-0A129ED3397D}" destId="{25CB8BDE-F5A1-4AFF-B5C0-CED1D6AC4C6C}" srcOrd="10" destOrd="0" presId="urn:microsoft.com/office/officeart/2005/8/layout/target3"/>
    <dgm:cxn modelId="{D60A6F52-72F8-4439-82A6-D65062EA4F87}" type="presParOf" srcId="{E34CA491-6F40-4607-953F-0A129ED3397D}" destId="{AD126D32-0628-477C-B8F0-2AECFA125BFF}" srcOrd="11"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3472B7-F825-4FD9-AA2F-853A18729ED9}" type="doc">
      <dgm:prSet loTypeId="urn:microsoft.com/office/officeart/2005/8/layout/hList7" loCatId="list" qsTypeId="urn:microsoft.com/office/officeart/2005/8/quickstyle/3d1" qsCatId="3D" csTypeId="urn:microsoft.com/office/officeart/2005/8/colors/accent1_2" csCatId="accent1" phldr="1"/>
      <dgm:spPr/>
    </dgm:pt>
    <dgm:pt modelId="{5F139333-D609-4BED-A7E8-D52337237C3B}">
      <dgm:prSet phldrT="[Text]" custT="1"/>
      <dgm:spPr/>
      <dgm:t>
        <a:bodyPr/>
        <a:lstStyle/>
        <a:p>
          <a:pPr>
            <a:buNone/>
          </a:pPr>
          <a:r>
            <a:rPr lang="en-US" sz="1800" b="1" dirty="0"/>
            <a:t>GHIDUL SOLICITANTULUI </a:t>
          </a:r>
        </a:p>
        <a:p>
          <a:pPr>
            <a:buNone/>
          </a:pPr>
          <a:r>
            <a:rPr lang="en-US" sz="1400" b="1" dirty="0"/>
            <a:t>*20 </a:t>
          </a:r>
          <a:r>
            <a:rPr lang="en-US" sz="1400" b="1" dirty="0" err="1"/>
            <a:t>octombrie</a:t>
          </a:r>
          <a:r>
            <a:rPr lang="en-US" sz="1400" b="1" dirty="0"/>
            <a:t> 2023</a:t>
          </a:r>
        </a:p>
        <a:p>
          <a:pPr>
            <a:buNone/>
          </a:pPr>
          <a:r>
            <a:rPr lang="en-US" sz="16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www.mfe.gov.ro</a:t>
          </a:r>
          <a:r>
            <a:rPr lang="en-US" sz="1600" b="1" dirty="0">
              <a:solidFill>
                <a:schemeClr val="bg1"/>
              </a:solidFill>
            </a:rPr>
            <a:t> </a:t>
          </a:r>
          <a:endParaRPr lang="en-US" sz="1600" dirty="0">
            <a:solidFill>
              <a:schemeClr val="bg1"/>
            </a:solidFill>
          </a:endParaRPr>
        </a:p>
      </dgm:t>
    </dgm:pt>
    <dgm:pt modelId="{B350C437-4AAD-476B-A46B-8DDAE7172F33}" type="parTrans" cxnId="{41FD3C5D-11A1-47DD-9F30-7A1868C2CA3B}">
      <dgm:prSet/>
      <dgm:spPr/>
      <dgm:t>
        <a:bodyPr/>
        <a:lstStyle/>
        <a:p>
          <a:endParaRPr lang="en-US"/>
        </a:p>
      </dgm:t>
    </dgm:pt>
    <dgm:pt modelId="{86BD1E0C-EA0A-4644-9C2C-313216A2AD05}" type="sibTrans" cxnId="{41FD3C5D-11A1-47DD-9F30-7A1868C2CA3B}">
      <dgm:prSet/>
      <dgm:spPr/>
      <dgm:t>
        <a:bodyPr/>
        <a:lstStyle/>
        <a:p>
          <a:endParaRPr lang="en-US"/>
        </a:p>
      </dgm:t>
    </dgm:pt>
    <dgm:pt modelId="{DCF29542-A80E-4160-9EEA-4B22A8B1DAB5}">
      <dgm:prSet phldrT="[Text]" custT="1"/>
      <dgm:spPr/>
      <dgm:t>
        <a:bodyPr/>
        <a:lstStyle/>
        <a:p>
          <a:r>
            <a:rPr lang="en-US" sz="1400" b="0" i="0" u="none" strike="noStrike" baseline="0" dirty="0" err="1">
              <a:latin typeface="Calibri" panose="020F0502020204030204" pitchFamily="34" charset="0"/>
            </a:rPr>
            <a:t>Apelul</a:t>
          </a:r>
          <a:r>
            <a:rPr lang="en-US" sz="1400" b="0" i="0" u="none" strike="noStrike" baseline="0" dirty="0">
              <a:latin typeface="Calibri" panose="020F0502020204030204" pitchFamily="34" charset="0"/>
            </a:rPr>
            <a:t> </a:t>
          </a:r>
          <a:r>
            <a:rPr lang="en-US" sz="1400" b="0" i="0" u="none" strike="noStrike" baseline="0" dirty="0" err="1">
              <a:latin typeface="Calibri" panose="020F0502020204030204" pitchFamily="34" charset="0"/>
            </a:rPr>
            <a:t>este</a:t>
          </a:r>
          <a:endParaRPr lang="en-US" sz="1400" b="0" i="0" u="none" strike="noStrike" baseline="0" dirty="0">
            <a:latin typeface="Calibri" panose="020F0502020204030204" pitchFamily="34" charset="0"/>
          </a:endParaRPr>
        </a:p>
        <a:p>
          <a:r>
            <a:rPr lang="en-US" sz="1400" b="0" i="0" u="none" strike="noStrike" baseline="0" dirty="0">
              <a:latin typeface="Calibri" panose="020F0502020204030204" pitchFamily="34" charset="0"/>
            </a:rPr>
            <a:t> </a:t>
          </a:r>
          <a:r>
            <a:rPr lang="en-US" sz="1800" b="1" i="0" u="none" strike="noStrike" baseline="0" dirty="0">
              <a:latin typeface="Calibri" panose="020F0502020204030204" pitchFamily="34" charset="0"/>
            </a:rPr>
            <a:t>COMPETITIV</a:t>
          </a:r>
        </a:p>
        <a:p>
          <a:r>
            <a:rPr lang="en-US" sz="1400" b="0" i="0" u="none" strike="noStrike" baseline="0" dirty="0">
              <a:latin typeface="Calibri" panose="020F0502020204030204" pitchFamily="34" charset="0"/>
            </a:rPr>
            <a:t> cu termen </a:t>
          </a:r>
          <a:r>
            <a:rPr lang="en-US" sz="1400" b="0" i="0" u="none" strike="noStrike" baseline="0" dirty="0" err="1">
              <a:latin typeface="Calibri" panose="020F0502020204030204" pitchFamily="34" charset="0"/>
            </a:rPr>
            <a:t>limită</a:t>
          </a:r>
          <a:r>
            <a:rPr lang="en-US" sz="1400" b="0" i="0" u="none" strike="noStrike" baseline="0" dirty="0">
              <a:latin typeface="Calibri" panose="020F0502020204030204" pitchFamily="34" charset="0"/>
            </a:rPr>
            <a:t> de </a:t>
          </a:r>
          <a:r>
            <a:rPr lang="en-US" sz="1400" b="0" i="0" u="none" strike="noStrike" baseline="0" dirty="0" err="1">
              <a:latin typeface="Calibri" panose="020F0502020204030204" pitchFamily="34" charset="0"/>
            </a:rPr>
            <a:t>depunere</a:t>
          </a:r>
          <a:endParaRPr lang="en-US" sz="1400" dirty="0"/>
        </a:p>
      </dgm:t>
    </dgm:pt>
    <dgm:pt modelId="{6A571EC0-95A7-4467-936B-BAD0416CFE01}" type="parTrans" cxnId="{67302EFF-A49D-48B9-9803-5337529A4A15}">
      <dgm:prSet/>
      <dgm:spPr/>
      <dgm:t>
        <a:bodyPr/>
        <a:lstStyle/>
        <a:p>
          <a:endParaRPr lang="en-US"/>
        </a:p>
      </dgm:t>
    </dgm:pt>
    <dgm:pt modelId="{D0EA3CA0-155A-4653-ACBB-52B96AD4DA2A}" type="sibTrans" cxnId="{67302EFF-A49D-48B9-9803-5337529A4A15}">
      <dgm:prSet/>
      <dgm:spPr/>
      <dgm:t>
        <a:bodyPr/>
        <a:lstStyle/>
        <a:p>
          <a:endParaRPr lang="en-US"/>
        </a:p>
      </dgm:t>
    </dgm:pt>
    <dgm:pt modelId="{22C162B0-DB28-4DEA-9460-20B4F65BA676}">
      <dgm:prSet phldrT="[Text]"/>
      <dgm:spPr/>
      <dgm:t>
        <a:bodyPr/>
        <a:lstStyle/>
        <a:p>
          <a:r>
            <a:rPr lang="en-US" b="1" i="0" u="none" strike="noStrike" baseline="0" dirty="0">
              <a:latin typeface="Calibri" panose="020F0502020204030204" pitchFamily="34" charset="0"/>
            </a:rPr>
            <a:t>20.12.2023, </a:t>
          </a:r>
          <a:r>
            <a:rPr lang="en-US" b="1" i="0" u="none" strike="noStrike" baseline="0" dirty="0" err="1">
              <a:latin typeface="Calibri" panose="020F0502020204030204" pitchFamily="34" charset="0"/>
            </a:rPr>
            <a:t>ora</a:t>
          </a:r>
          <a:r>
            <a:rPr lang="en-US" b="1" i="0" u="none" strike="noStrike" baseline="0" dirty="0">
              <a:latin typeface="Calibri" panose="020F0502020204030204" pitchFamily="34" charset="0"/>
            </a:rPr>
            <a:t> 11:00 </a:t>
          </a:r>
          <a:endParaRPr lang="ro-RO" b="1" i="0" u="none" strike="noStrike" baseline="0" dirty="0">
            <a:latin typeface="Calibri" panose="020F0502020204030204" pitchFamily="34" charset="0"/>
          </a:endParaRPr>
        </a:p>
        <a:p>
          <a:r>
            <a:rPr lang="ro-RO" b="1" i="0" u="none" strike="noStrike" baseline="0" dirty="0">
              <a:latin typeface="Calibri" panose="020F0502020204030204" pitchFamily="34" charset="0"/>
            </a:rPr>
            <a:t>Până la</a:t>
          </a:r>
        </a:p>
        <a:p>
          <a:r>
            <a:rPr lang="en-US" b="1" i="0" u="none" strike="noStrike" baseline="0" dirty="0">
              <a:latin typeface="Calibri" panose="020F0502020204030204" pitchFamily="34" charset="0"/>
            </a:rPr>
            <a:t> 20.03.2024, </a:t>
          </a:r>
          <a:r>
            <a:rPr lang="en-US" b="1" i="0" u="none" strike="noStrike" baseline="0" dirty="0" err="1">
              <a:latin typeface="Calibri" panose="020F0502020204030204" pitchFamily="34" charset="0"/>
            </a:rPr>
            <a:t>ora</a:t>
          </a:r>
          <a:r>
            <a:rPr lang="en-US" b="1" i="0" u="none" strike="noStrike" baseline="0" dirty="0">
              <a:latin typeface="Calibri" panose="020F0502020204030204" pitchFamily="34" charset="0"/>
            </a:rPr>
            <a:t> 24:00</a:t>
          </a:r>
          <a:endParaRPr lang="ro-RO" b="1" i="0" u="none" strike="noStrike" baseline="0" dirty="0">
            <a:latin typeface="Calibri" panose="020F0502020204030204" pitchFamily="34" charset="0"/>
          </a:endParaRPr>
        </a:p>
        <a:p>
          <a:r>
            <a:rPr lang="en-US" b="1" i="0" u="none" strike="noStrike" baseline="0" dirty="0">
              <a:latin typeface="Calibri" panose="020F0502020204030204" pitchFamily="34" charset="0"/>
            </a:rPr>
            <a:t> *</a:t>
          </a:r>
          <a:r>
            <a:rPr lang="en-US" b="0" i="0" u="none" strike="noStrike" baseline="0" dirty="0" err="1">
              <a:latin typeface="Calibri" panose="020F0502020204030204" pitchFamily="34" charset="0"/>
            </a:rPr>
            <a:t>în</a:t>
          </a:r>
          <a:r>
            <a:rPr lang="en-US" b="0" i="0" u="none" strike="noStrike" baseline="0" dirty="0">
              <a:latin typeface="Calibri" panose="020F0502020204030204" pitchFamily="34" charset="0"/>
            </a:rPr>
            <a:t> </a:t>
          </a:r>
          <a:r>
            <a:rPr lang="en-US" b="0" i="0" u="none" strike="noStrike" baseline="0" dirty="0" err="1">
              <a:latin typeface="Calibri" panose="020F0502020204030204" pitchFamily="34" charset="0"/>
            </a:rPr>
            <a:t>sistemul</a:t>
          </a:r>
          <a:r>
            <a:rPr lang="en-US" b="0" i="0" u="none" strike="noStrike" baseline="0" dirty="0">
              <a:latin typeface="Calibri" panose="020F0502020204030204" pitchFamily="34" charset="0"/>
            </a:rPr>
            <a:t> informatic </a:t>
          </a:r>
          <a:r>
            <a:rPr lang="en-US" b="0" i="0" u="none" strike="noStrike" baseline="0" dirty="0" err="1">
              <a:latin typeface="Calibri" panose="020F0502020204030204" pitchFamily="34" charset="0"/>
            </a:rPr>
            <a:t>MySMIS</a:t>
          </a:r>
          <a:r>
            <a:rPr lang="en-US" b="0" i="0" u="none" strike="noStrike" baseline="0" dirty="0">
              <a:latin typeface="Calibri" panose="020F0502020204030204" pitchFamily="34" charset="0"/>
            </a:rPr>
            <a:t> 2021/SMIS2021+</a:t>
          </a:r>
          <a:endParaRPr lang="en-US" dirty="0"/>
        </a:p>
      </dgm:t>
    </dgm:pt>
    <dgm:pt modelId="{6C07F721-D580-4BBD-BB47-8761100F5233}" type="parTrans" cxnId="{225E763C-0B0D-49CF-8508-483E6433BC0E}">
      <dgm:prSet/>
      <dgm:spPr/>
      <dgm:t>
        <a:bodyPr/>
        <a:lstStyle/>
        <a:p>
          <a:endParaRPr lang="en-US"/>
        </a:p>
      </dgm:t>
    </dgm:pt>
    <dgm:pt modelId="{720A570A-846D-4AAC-8C95-4A7427AE8C77}" type="sibTrans" cxnId="{225E763C-0B0D-49CF-8508-483E6433BC0E}">
      <dgm:prSet/>
      <dgm:spPr/>
      <dgm:t>
        <a:bodyPr/>
        <a:lstStyle/>
        <a:p>
          <a:endParaRPr lang="en-US"/>
        </a:p>
      </dgm:t>
    </dgm:pt>
    <dgm:pt modelId="{041CE1C9-986A-4A2A-9E64-BAD566BA0F7D}" type="pres">
      <dgm:prSet presAssocID="{663472B7-F825-4FD9-AA2F-853A18729ED9}" presName="Name0" presStyleCnt="0">
        <dgm:presLayoutVars>
          <dgm:dir/>
          <dgm:resizeHandles val="exact"/>
        </dgm:presLayoutVars>
      </dgm:prSet>
      <dgm:spPr/>
    </dgm:pt>
    <dgm:pt modelId="{CB80BCAD-384F-4CF4-BAC7-211A8A7D4896}" type="pres">
      <dgm:prSet presAssocID="{663472B7-F825-4FD9-AA2F-853A18729ED9}" presName="fgShape" presStyleLbl="fgShp" presStyleIdx="0" presStyleCnt="1"/>
      <dgm:spPr/>
    </dgm:pt>
    <dgm:pt modelId="{6F58963F-49E3-48D2-948E-8B974CDE2866}" type="pres">
      <dgm:prSet presAssocID="{663472B7-F825-4FD9-AA2F-853A18729ED9}" presName="linComp" presStyleCnt="0"/>
      <dgm:spPr/>
    </dgm:pt>
    <dgm:pt modelId="{F3ACED41-61AF-4188-9FBD-0630FE23B186}" type="pres">
      <dgm:prSet presAssocID="{5F139333-D609-4BED-A7E8-D52337237C3B}" presName="compNode" presStyleCnt="0"/>
      <dgm:spPr/>
    </dgm:pt>
    <dgm:pt modelId="{25CDA5B6-07D7-46CA-96C2-3CAF45CE6841}" type="pres">
      <dgm:prSet presAssocID="{5F139333-D609-4BED-A7E8-D52337237C3B}" presName="bkgdShape" presStyleLbl="node1" presStyleIdx="0" presStyleCnt="3"/>
      <dgm:spPr/>
    </dgm:pt>
    <dgm:pt modelId="{9CF0B176-3A6D-4BA4-ADBA-E3CE92F9AEBB}" type="pres">
      <dgm:prSet presAssocID="{5F139333-D609-4BED-A7E8-D52337237C3B}" presName="nodeTx" presStyleLbl="node1" presStyleIdx="0" presStyleCnt="3">
        <dgm:presLayoutVars>
          <dgm:bulletEnabled val="1"/>
        </dgm:presLayoutVars>
      </dgm:prSet>
      <dgm:spPr/>
    </dgm:pt>
    <dgm:pt modelId="{47B55820-6C55-461F-B748-DF016E26D015}" type="pres">
      <dgm:prSet presAssocID="{5F139333-D609-4BED-A7E8-D52337237C3B}" presName="invisiNode" presStyleLbl="node1" presStyleIdx="0" presStyleCnt="3"/>
      <dgm:spPr/>
    </dgm:pt>
    <dgm:pt modelId="{4BEAD789-DE1D-4C97-88BA-6805B4EC392D}" type="pres">
      <dgm:prSet presAssocID="{5F139333-D609-4BED-A7E8-D52337237C3B}" presName="imagNode" presStyleLbl="fg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7BBEDFB4-3564-40C9-9DAA-6BC596A3E213}" type="pres">
      <dgm:prSet presAssocID="{86BD1E0C-EA0A-4644-9C2C-313216A2AD05}" presName="sibTrans" presStyleLbl="sibTrans2D1" presStyleIdx="0" presStyleCnt="0"/>
      <dgm:spPr/>
    </dgm:pt>
    <dgm:pt modelId="{7559AF38-5984-4B20-A88C-7DE4EE069984}" type="pres">
      <dgm:prSet presAssocID="{DCF29542-A80E-4160-9EEA-4B22A8B1DAB5}" presName="compNode" presStyleCnt="0"/>
      <dgm:spPr/>
    </dgm:pt>
    <dgm:pt modelId="{C6BA456B-0BD8-4CB4-8B57-2A911FF653A2}" type="pres">
      <dgm:prSet presAssocID="{DCF29542-A80E-4160-9EEA-4B22A8B1DAB5}" presName="bkgdShape" presStyleLbl="node1" presStyleIdx="1" presStyleCnt="3"/>
      <dgm:spPr/>
    </dgm:pt>
    <dgm:pt modelId="{8317856F-996B-48A8-9E34-13A246377CB3}" type="pres">
      <dgm:prSet presAssocID="{DCF29542-A80E-4160-9EEA-4B22A8B1DAB5}" presName="nodeTx" presStyleLbl="node1" presStyleIdx="1" presStyleCnt="3">
        <dgm:presLayoutVars>
          <dgm:bulletEnabled val="1"/>
        </dgm:presLayoutVars>
      </dgm:prSet>
      <dgm:spPr/>
    </dgm:pt>
    <dgm:pt modelId="{413E62DD-1838-4AFE-AC89-CCCBE6FA39CA}" type="pres">
      <dgm:prSet presAssocID="{DCF29542-A80E-4160-9EEA-4B22A8B1DAB5}" presName="invisiNode" presStyleLbl="node1" presStyleIdx="1" presStyleCnt="3"/>
      <dgm:spPr/>
    </dgm:pt>
    <dgm:pt modelId="{795EC0EB-277E-4A0B-9481-16916C445F04}" type="pres">
      <dgm:prSet presAssocID="{DCF29542-A80E-4160-9EEA-4B22A8B1DAB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9CD5F69-00E4-46BF-82F1-D749F599AA24}" type="pres">
      <dgm:prSet presAssocID="{D0EA3CA0-155A-4653-ACBB-52B96AD4DA2A}" presName="sibTrans" presStyleLbl="sibTrans2D1" presStyleIdx="0" presStyleCnt="0"/>
      <dgm:spPr/>
    </dgm:pt>
    <dgm:pt modelId="{C2597297-DBBE-4CC8-9BC2-C2EEF5E7FC49}" type="pres">
      <dgm:prSet presAssocID="{22C162B0-DB28-4DEA-9460-20B4F65BA676}" presName="compNode" presStyleCnt="0"/>
      <dgm:spPr/>
    </dgm:pt>
    <dgm:pt modelId="{90283903-7A17-46E5-B23A-32106727767D}" type="pres">
      <dgm:prSet presAssocID="{22C162B0-DB28-4DEA-9460-20B4F65BA676}" presName="bkgdShape" presStyleLbl="node1" presStyleIdx="2" presStyleCnt="3"/>
      <dgm:spPr/>
    </dgm:pt>
    <dgm:pt modelId="{A96C2649-FA40-44F4-B075-2303C1E1E6AF}" type="pres">
      <dgm:prSet presAssocID="{22C162B0-DB28-4DEA-9460-20B4F65BA676}" presName="nodeTx" presStyleLbl="node1" presStyleIdx="2" presStyleCnt="3">
        <dgm:presLayoutVars>
          <dgm:bulletEnabled val="1"/>
        </dgm:presLayoutVars>
      </dgm:prSet>
      <dgm:spPr/>
    </dgm:pt>
    <dgm:pt modelId="{54CB590E-1511-47AF-BDDC-9141B28830EF}" type="pres">
      <dgm:prSet presAssocID="{22C162B0-DB28-4DEA-9460-20B4F65BA676}" presName="invisiNode" presStyleLbl="node1" presStyleIdx="2" presStyleCnt="3"/>
      <dgm:spPr/>
    </dgm:pt>
    <dgm:pt modelId="{BA498DFC-CCF9-4058-96FC-7784A0AEEA9B}" type="pres">
      <dgm:prSet presAssocID="{22C162B0-DB28-4DEA-9460-20B4F65BA676}"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Lst>
  <dgm:cxnLst>
    <dgm:cxn modelId="{4557B21A-5F40-4D46-A84C-27D402E4228A}" type="presOf" srcId="{D0EA3CA0-155A-4653-ACBB-52B96AD4DA2A}" destId="{B9CD5F69-00E4-46BF-82F1-D749F599AA24}" srcOrd="0" destOrd="0" presId="urn:microsoft.com/office/officeart/2005/8/layout/hList7"/>
    <dgm:cxn modelId="{D841411E-D95A-4BC8-9CEA-B88F6A916AA1}" type="presOf" srcId="{5F139333-D609-4BED-A7E8-D52337237C3B}" destId="{9CF0B176-3A6D-4BA4-ADBA-E3CE92F9AEBB}" srcOrd="1" destOrd="0" presId="urn:microsoft.com/office/officeart/2005/8/layout/hList7"/>
    <dgm:cxn modelId="{225E763C-0B0D-49CF-8508-483E6433BC0E}" srcId="{663472B7-F825-4FD9-AA2F-853A18729ED9}" destId="{22C162B0-DB28-4DEA-9460-20B4F65BA676}" srcOrd="2" destOrd="0" parTransId="{6C07F721-D580-4BBD-BB47-8761100F5233}" sibTransId="{720A570A-846D-4AAC-8C95-4A7427AE8C77}"/>
    <dgm:cxn modelId="{41FD3C5D-11A1-47DD-9F30-7A1868C2CA3B}" srcId="{663472B7-F825-4FD9-AA2F-853A18729ED9}" destId="{5F139333-D609-4BED-A7E8-D52337237C3B}" srcOrd="0" destOrd="0" parTransId="{B350C437-4AAD-476B-A46B-8DDAE7172F33}" sibTransId="{86BD1E0C-EA0A-4644-9C2C-313216A2AD05}"/>
    <dgm:cxn modelId="{34129379-F0E5-4828-9FC4-10C5D7329B22}" type="presOf" srcId="{5F139333-D609-4BED-A7E8-D52337237C3B}" destId="{25CDA5B6-07D7-46CA-96C2-3CAF45CE6841}" srcOrd="0" destOrd="0" presId="urn:microsoft.com/office/officeart/2005/8/layout/hList7"/>
    <dgm:cxn modelId="{7605FC88-3178-4258-AFE6-BFA3F43D2BC0}" type="presOf" srcId="{663472B7-F825-4FD9-AA2F-853A18729ED9}" destId="{041CE1C9-986A-4A2A-9E64-BAD566BA0F7D}" srcOrd="0" destOrd="0" presId="urn:microsoft.com/office/officeart/2005/8/layout/hList7"/>
    <dgm:cxn modelId="{ECBB08AF-273F-41B1-A2FB-A80944B639D2}" type="presOf" srcId="{22C162B0-DB28-4DEA-9460-20B4F65BA676}" destId="{90283903-7A17-46E5-B23A-32106727767D}" srcOrd="0" destOrd="0" presId="urn:microsoft.com/office/officeart/2005/8/layout/hList7"/>
    <dgm:cxn modelId="{207BCCB6-CC65-46A6-821A-34B635203B0F}" type="presOf" srcId="{DCF29542-A80E-4160-9EEA-4B22A8B1DAB5}" destId="{8317856F-996B-48A8-9E34-13A246377CB3}" srcOrd="1" destOrd="0" presId="urn:microsoft.com/office/officeart/2005/8/layout/hList7"/>
    <dgm:cxn modelId="{E59B01CD-52D5-4F7B-A444-1155AAC201D0}" type="presOf" srcId="{22C162B0-DB28-4DEA-9460-20B4F65BA676}" destId="{A96C2649-FA40-44F4-B075-2303C1E1E6AF}" srcOrd="1" destOrd="0" presId="urn:microsoft.com/office/officeart/2005/8/layout/hList7"/>
    <dgm:cxn modelId="{5909C2D2-1995-4265-8134-5BD1238EEED4}" type="presOf" srcId="{86BD1E0C-EA0A-4644-9C2C-313216A2AD05}" destId="{7BBEDFB4-3564-40C9-9DAA-6BC596A3E213}" srcOrd="0" destOrd="0" presId="urn:microsoft.com/office/officeart/2005/8/layout/hList7"/>
    <dgm:cxn modelId="{914B86FE-E9C7-4EA2-92DC-5AAD04545B04}" type="presOf" srcId="{DCF29542-A80E-4160-9EEA-4B22A8B1DAB5}" destId="{C6BA456B-0BD8-4CB4-8B57-2A911FF653A2}" srcOrd="0" destOrd="0" presId="urn:microsoft.com/office/officeart/2005/8/layout/hList7"/>
    <dgm:cxn modelId="{67302EFF-A49D-48B9-9803-5337529A4A15}" srcId="{663472B7-F825-4FD9-AA2F-853A18729ED9}" destId="{DCF29542-A80E-4160-9EEA-4B22A8B1DAB5}" srcOrd="1" destOrd="0" parTransId="{6A571EC0-95A7-4467-936B-BAD0416CFE01}" sibTransId="{D0EA3CA0-155A-4653-ACBB-52B96AD4DA2A}"/>
    <dgm:cxn modelId="{0F0513A3-6293-4D74-A96E-34BDA7ED85F3}" type="presParOf" srcId="{041CE1C9-986A-4A2A-9E64-BAD566BA0F7D}" destId="{CB80BCAD-384F-4CF4-BAC7-211A8A7D4896}" srcOrd="0" destOrd="0" presId="urn:microsoft.com/office/officeart/2005/8/layout/hList7"/>
    <dgm:cxn modelId="{C67E4F07-4CB5-4818-9593-F3E328E6A424}" type="presParOf" srcId="{041CE1C9-986A-4A2A-9E64-BAD566BA0F7D}" destId="{6F58963F-49E3-48D2-948E-8B974CDE2866}" srcOrd="1" destOrd="0" presId="urn:microsoft.com/office/officeart/2005/8/layout/hList7"/>
    <dgm:cxn modelId="{D5FE3E14-6BF4-4B27-A5F6-A6A6EBF7F16C}" type="presParOf" srcId="{6F58963F-49E3-48D2-948E-8B974CDE2866}" destId="{F3ACED41-61AF-4188-9FBD-0630FE23B186}" srcOrd="0" destOrd="0" presId="urn:microsoft.com/office/officeart/2005/8/layout/hList7"/>
    <dgm:cxn modelId="{5C62116D-53D2-4E91-B0CF-EDCC248B0F31}" type="presParOf" srcId="{F3ACED41-61AF-4188-9FBD-0630FE23B186}" destId="{25CDA5B6-07D7-46CA-96C2-3CAF45CE6841}" srcOrd="0" destOrd="0" presId="urn:microsoft.com/office/officeart/2005/8/layout/hList7"/>
    <dgm:cxn modelId="{65DC207B-E4A9-4EDA-B23D-03E516D0452E}" type="presParOf" srcId="{F3ACED41-61AF-4188-9FBD-0630FE23B186}" destId="{9CF0B176-3A6D-4BA4-ADBA-E3CE92F9AEBB}" srcOrd="1" destOrd="0" presId="urn:microsoft.com/office/officeart/2005/8/layout/hList7"/>
    <dgm:cxn modelId="{B8BE1FC5-970F-4CEE-B044-2AAD77871377}" type="presParOf" srcId="{F3ACED41-61AF-4188-9FBD-0630FE23B186}" destId="{47B55820-6C55-461F-B748-DF016E26D015}" srcOrd="2" destOrd="0" presId="urn:microsoft.com/office/officeart/2005/8/layout/hList7"/>
    <dgm:cxn modelId="{94F929E7-05B7-458A-B410-2DFC2BADC460}" type="presParOf" srcId="{F3ACED41-61AF-4188-9FBD-0630FE23B186}" destId="{4BEAD789-DE1D-4C97-88BA-6805B4EC392D}" srcOrd="3" destOrd="0" presId="urn:microsoft.com/office/officeart/2005/8/layout/hList7"/>
    <dgm:cxn modelId="{1EB5C03D-152D-4445-ABA9-77AF5A8FECC0}" type="presParOf" srcId="{6F58963F-49E3-48D2-948E-8B974CDE2866}" destId="{7BBEDFB4-3564-40C9-9DAA-6BC596A3E213}" srcOrd="1" destOrd="0" presId="urn:microsoft.com/office/officeart/2005/8/layout/hList7"/>
    <dgm:cxn modelId="{884BDDB2-A111-4BE1-B054-7296931705BF}" type="presParOf" srcId="{6F58963F-49E3-48D2-948E-8B974CDE2866}" destId="{7559AF38-5984-4B20-A88C-7DE4EE069984}" srcOrd="2" destOrd="0" presId="urn:microsoft.com/office/officeart/2005/8/layout/hList7"/>
    <dgm:cxn modelId="{1126FBD1-C34D-42F6-87ED-F25A04C5FD11}" type="presParOf" srcId="{7559AF38-5984-4B20-A88C-7DE4EE069984}" destId="{C6BA456B-0BD8-4CB4-8B57-2A911FF653A2}" srcOrd="0" destOrd="0" presId="urn:microsoft.com/office/officeart/2005/8/layout/hList7"/>
    <dgm:cxn modelId="{CF0D76DC-A363-4A8B-BC09-E65597C3B79A}" type="presParOf" srcId="{7559AF38-5984-4B20-A88C-7DE4EE069984}" destId="{8317856F-996B-48A8-9E34-13A246377CB3}" srcOrd="1" destOrd="0" presId="urn:microsoft.com/office/officeart/2005/8/layout/hList7"/>
    <dgm:cxn modelId="{979FBDFA-81A6-47F5-910A-030B3B3DCBF5}" type="presParOf" srcId="{7559AF38-5984-4B20-A88C-7DE4EE069984}" destId="{413E62DD-1838-4AFE-AC89-CCCBE6FA39CA}" srcOrd="2" destOrd="0" presId="urn:microsoft.com/office/officeart/2005/8/layout/hList7"/>
    <dgm:cxn modelId="{AB6B4999-08F8-4761-A6C8-B3FEE9BA226C}" type="presParOf" srcId="{7559AF38-5984-4B20-A88C-7DE4EE069984}" destId="{795EC0EB-277E-4A0B-9481-16916C445F04}" srcOrd="3" destOrd="0" presId="urn:microsoft.com/office/officeart/2005/8/layout/hList7"/>
    <dgm:cxn modelId="{08C73FE2-C45D-4752-9F7D-45E3FA4ED24E}" type="presParOf" srcId="{6F58963F-49E3-48D2-948E-8B974CDE2866}" destId="{B9CD5F69-00E4-46BF-82F1-D749F599AA24}" srcOrd="3" destOrd="0" presId="urn:microsoft.com/office/officeart/2005/8/layout/hList7"/>
    <dgm:cxn modelId="{4CB7D711-4998-49CE-8B2E-CFA2552494F9}" type="presParOf" srcId="{6F58963F-49E3-48D2-948E-8B974CDE2866}" destId="{C2597297-DBBE-4CC8-9BC2-C2EEF5E7FC49}" srcOrd="4" destOrd="0" presId="urn:microsoft.com/office/officeart/2005/8/layout/hList7"/>
    <dgm:cxn modelId="{D1363A5A-F69D-4F8F-AA78-C93C75B78418}" type="presParOf" srcId="{C2597297-DBBE-4CC8-9BC2-C2EEF5E7FC49}" destId="{90283903-7A17-46E5-B23A-32106727767D}" srcOrd="0" destOrd="0" presId="urn:microsoft.com/office/officeart/2005/8/layout/hList7"/>
    <dgm:cxn modelId="{8D836FA6-CB36-45CD-8B85-A3299FF8C789}" type="presParOf" srcId="{C2597297-DBBE-4CC8-9BC2-C2EEF5E7FC49}" destId="{A96C2649-FA40-44F4-B075-2303C1E1E6AF}" srcOrd="1" destOrd="0" presId="urn:microsoft.com/office/officeart/2005/8/layout/hList7"/>
    <dgm:cxn modelId="{CE091BA8-E4FE-48ED-ADC6-FFD87503BABB}" type="presParOf" srcId="{C2597297-DBBE-4CC8-9BC2-C2EEF5E7FC49}" destId="{54CB590E-1511-47AF-BDDC-9141B28830EF}" srcOrd="2" destOrd="0" presId="urn:microsoft.com/office/officeart/2005/8/layout/hList7"/>
    <dgm:cxn modelId="{B63CFBAF-68B4-45E4-976F-367FAAF438AB}" type="presParOf" srcId="{C2597297-DBBE-4CC8-9BC2-C2EEF5E7FC49}" destId="{BA498DFC-CCF9-4058-96FC-7784A0AEEA9B}" srcOrd="3" destOrd="0" presId="urn:microsoft.com/office/officeart/2005/8/layout/hList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19FDAD-B7D6-472F-8F65-E88B3A8F2D7C}" type="doc">
      <dgm:prSet loTypeId="urn:microsoft.com/office/officeart/2008/layout/VerticalAccentList" loCatId="list" qsTypeId="urn:microsoft.com/office/officeart/2005/8/quickstyle/3d1" qsCatId="3D" csTypeId="urn:microsoft.com/office/officeart/2005/8/colors/colorful5" csCatId="colorful" phldr="1"/>
      <dgm:spPr/>
      <dgm:t>
        <a:bodyPr/>
        <a:lstStyle/>
        <a:p>
          <a:endParaRPr lang="en-US"/>
        </a:p>
      </dgm:t>
    </dgm:pt>
    <dgm:pt modelId="{79984040-4929-44A2-B11F-6E7ABDDC4BB1}">
      <dgm:prSet phldrT="[Text]"/>
      <dgm:spPr/>
      <dgm:t>
        <a:bodyPr/>
        <a:lstStyle/>
        <a:p>
          <a:r>
            <a:rPr lang="en-US" dirty="0" err="1"/>
            <a:t>Valoarea</a:t>
          </a:r>
          <a:r>
            <a:rPr lang="en-US" dirty="0"/>
            <a:t> </a:t>
          </a:r>
          <a:r>
            <a:rPr lang="en-US" dirty="0" err="1"/>
            <a:t>finanțării</a:t>
          </a:r>
          <a:r>
            <a:rPr lang="en-US" dirty="0"/>
            <a:t> </a:t>
          </a:r>
          <a:r>
            <a:rPr lang="en-US" dirty="0" err="1"/>
            <a:t>nerambursabile</a:t>
          </a:r>
          <a:r>
            <a:rPr lang="en-US" dirty="0"/>
            <a:t> </a:t>
          </a:r>
        </a:p>
      </dgm:t>
    </dgm:pt>
    <dgm:pt modelId="{E5212CA2-2186-46DF-B832-0D2585B0518E}" type="parTrans" cxnId="{32243F26-1B9F-4E67-A054-C62A9C9DACCA}">
      <dgm:prSet/>
      <dgm:spPr/>
      <dgm:t>
        <a:bodyPr/>
        <a:lstStyle/>
        <a:p>
          <a:endParaRPr lang="en-US"/>
        </a:p>
      </dgm:t>
    </dgm:pt>
    <dgm:pt modelId="{BB79DAC2-2F15-4987-8F26-3497C08D5754}" type="sibTrans" cxnId="{32243F26-1B9F-4E67-A054-C62A9C9DACCA}">
      <dgm:prSet/>
      <dgm:spPr/>
      <dgm:t>
        <a:bodyPr/>
        <a:lstStyle/>
        <a:p>
          <a:endParaRPr lang="en-US"/>
        </a:p>
      </dgm:t>
    </dgm:pt>
    <dgm:pt modelId="{AF1836DE-F5BA-420E-A3F3-2F844B7878C6}">
      <dgm:prSet phldrT="[Text]"/>
      <dgm:spPr/>
      <dgm:t>
        <a:bodyPr/>
        <a:lstStyle/>
        <a:p>
          <a:pPr>
            <a:buNone/>
          </a:pPr>
          <a:r>
            <a:rPr lang="en-US" dirty="0" err="1"/>
            <a:t>este</a:t>
          </a:r>
          <a:r>
            <a:rPr lang="en-US" dirty="0"/>
            <a:t> </a:t>
          </a:r>
          <a:r>
            <a:rPr lang="en-US" dirty="0" err="1"/>
            <a:t>cuprinsa</a:t>
          </a:r>
          <a:r>
            <a:rPr lang="en-US" dirty="0"/>
            <a:t> </a:t>
          </a:r>
          <a:r>
            <a:rPr lang="en-US" dirty="0" err="1"/>
            <a:t>intre</a:t>
          </a:r>
          <a:r>
            <a:rPr lang="en-US" dirty="0"/>
            <a:t> </a:t>
          </a:r>
          <a:r>
            <a:rPr lang="en-US" b="1" dirty="0"/>
            <a:t>200.000 euro </a:t>
          </a:r>
          <a:r>
            <a:rPr lang="en-US" dirty="0" err="1"/>
            <a:t>și</a:t>
          </a:r>
          <a:r>
            <a:rPr lang="en-US" dirty="0"/>
            <a:t> </a:t>
          </a:r>
          <a:r>
            <a:rPr lang="en-US" b="1" dirty="0"/>
            <a:t>8.000.000 euro</a:t>
          </a:r>
          <a:r>
            <a:rPr lang="en-US" dirty="0"/>
            <a:t>,</a:t>
          </a:r>
          <a:br>
            <a:rPr lang="en-US" dirty="0"/>
          </a:br>
          <a:r>
            <a:rPr lang="en-US" dirty="0" err="1"/>
            <a:t>echivalent</a:t>
          </a:r>
          <a:r>
            <a:rPr lang="en-US" dirty="0"/>
            <a:t> </a:t>
          </a:r>
          <a:r>
            <a:rPr lang="en-US" dirty="0" err="1"/>
            <a:t>în</a:t>
          </a:r>
          <a:r>
            <a:rPr lang="en-US" dirty="0"/>
            <a:t> lei la </a:t>
          </a:r>
          <a:r>
            <a:rPr lang="en-US" dirty="0" err="1"/>
            <a:t>cursul</a:t>
          </a:r>
          <a:r>
            <a:rPr lang="en-US" dirty="0"/>
            <a:t> de </a:t>
          </a:r>
          <a:r>
            <a:rPr lang="en-US" dirty="0" err="1"/>
            <a:t>schimb</a:t>
          </a:r>
          <a:r>
            <a:rPr lang="en-US" dirty="0"/>
            <a:t> </a:t>
          </a:r>
          <a:r>
            <a:rPr lang="en-US" dirty="0" err="1"/>
            <a:t>Infoeuro</a:t>
          </a:r>
          <a:r>
            <a:rPr lang="en-US" dirty="0"/>
            <a:t>, </a:t>
          </a:r>
          <a:r>
            <a:rPr lang="en-US" dirty="0" err="1"/>
            <a:t>valabil</a:t>
          </a:r>
          <a:r>
            <a:rPr lang="en-US" dirty="0"/>
            <a:t> la data </a:t>
          </a:r>
          <a:r>
            <a:rPr lang="en-US" dirty="0" err="1"/>
            <a:t>deschierii</a:t>
          </a:r>
          <a:r>
            <a:rPr lang="en-US" dirty="0"/>
            <a:t> </a:t>
          </a:r>
          <a:r>
            <a:rPr lang="en-US" dirty="0" err="1"/>
            <a:t>apelului</a:t>
          </a:r>
          <a:r>
            <a:rPr lang="en-US" dirty="0"/>
            <a:t> de </a:t>
          </a:r>
          <a:r>
            <a:rPr lang="en-US" dirty="0" err="1"/>
            <a:t>proiecte</a:t>
          </a:r>
          <a:endParaRPr lang="en-US" dirty="0"/>
        </a:p>
      </dgm:t>
    </dgm:pt>
    <dgm:pt modelId="{44515590-F450-4A8E-B722-602F823FFCDA}" type="parTrans" cxnId="{2240B7EB-4D69-467A-8A93-17CB9ACF2166}">
      <dgm:prSet/>
      <dgm:spPr/>
      <dgm:t>
        <a:bodyPr/>
        <a:lstStyle/>
        <a:p>
          <a:endParaRPr lang="en-US"/>
        </a:p>
      </dgm:t>
    </dgm:pt>
    <dgm:pt modelId="{7F2BFE73-9B04-4784-B7C7-14AFD0B3CB67}" type="sibTrans" cxnId="{2240B7EB-4D69-467A-8A93-17CB9ACF2166}">
      <dgm:prSet/>
      <dgm:spPr/>
      <dgm:t>
        <a:bodyPr/>
        <a:lstStyle/>
        <a:p>
          <a:endParaRPr lang="en-US"/>
        </a:p>
      </dgm:t>
    </dgm:pt>
    <dgm:pt modelId="{66CEF3AF-6CB8-4850-9B6C-D1F6243645C7}">
      <dgm:prSet phldrT="[Text]"/>
      <dgm:spPr/>
      <dgm:t>
        <a:bodyPr/>
        <a:lstStyle/>
        <a:p>
          <a:r>
            <a:rPr lang="pt-BR" dirty="0"/>
            <a:t>Valoarea maximă a ajutorului</a:t>
          </a:r>
          <a:endParaRPr lang="en-US" dirty="0"/>
        </a:p>
      </dgm:t>
    </dgm:pt>
    <dgm:pt modelId="{FD8E6663-0E90-4D3D-AF97-24FE30BBA2A7}" type="parTrans" cxnId="{0C6571DF-295A-4FE4-9FB5-3C739D7DC0E9}">
      <dgm:prSet/>
      <dgm:spPr/>
      <dgm:t>
        <a:bodyPr/>
        <a:lstStyle/>
        <a:p>
          <a:endParaRPr lang="en-US"/>
        </a:p>
      </dgm:t>
    </dgm:pt>
    <dgm:pt modelId="{8EB46158-B18A-4EFB-87CD-D53A1208593C}" type="sibTrans" cxnId="{0C6571DF-295A-4FE4-9FB5-3C739D7DC0E9}">
      <dgm:prSet/>
      <dgm:spPr/>
      <dgm:t>
        <a:bodyPr/>
        <a:lstStyle/>
        <a:p>
          <a:endParaRPr lang="en-US"/>
        </a:p>
      </dgm:t>
    </dgm:pt>
    <dgm:pt modelId="{C88CC4A7-B197-40E5-85CA-86AF6745E919}">
      <dgm:prSet phldrT="[Text]"/>
      <dgm:spPr/>
      <dgm:t>
        <a:bodyPr/>
        <a:lstStyle/>
        <a:p>
          <a:pPr>
            <a:buNone/>
          </a:pPr>
          <a:r>
            <a:rPr lang="pt-BR" dirty="0"/>
            <a:t>în regim de minimis este de 200.000 euro</a:t>
          </a:r>
          <a:endParaRPr lang="en-US" dirty="0"/>
        </a:p>
      </dgm:t>
    </dgm:pt>
    <dgm:pt modelId="{E6EDB7B8-5AAC-44B4-9882-293609AFC063}" type="parTrans" cxnId="{348E1735-BABD-4213-B859-7408172773DB}">
      <dgm:prSet/>
      <dgm:spPr/>
      <dgm:t>
        <a:bodyPr/>
        <a:lstStyle/>
        <a:p>
          <a:endParaRPr lang="en-US"/>
        </a:p>
      </dgm:t>
    </dgm:pt>
    <dgm:pt modelId="{86F12312-BD3B-43A0-BE74-FBC14EAC168F}" type="sibTrans" cxnId="{348E1735-BABD-4213-B859-7408172773DB}">
      <dgm:prSet/>
      <dgm:spPr/>
      <dgm:t>
        <a:bodyPr/>
        <a:lstStyle/>
        <a:p>
          <a:endParaRPr lang="en-US"/>
        </a:p>
      </dgm:t>
    </dgm:pt>
    <dgm:pt modelId="{6BD49AB5-3AB7-440A-A405-13A1A31A267F}" type="pres">
      <dgm:prSet presAssocID="{AC19FDAD-B7D6-472F-8F65-E88B3A8F2D7C}" presName="Name0" presStyleCnt="0">
        <dgm:presLayoutVars>
          <dgm:chMax/>
          <dgm:chPref/>
          <dgm:dir/>
        </dgm:presLayoutVars>
      </dgm:prSet>
      <dgm:spPr/>
    </dgm:pt>
    <dgm:pt modelId="{453B574A-C8C2-4394-9580-93F39917BFC1}" type="pres">
      <dgm:prSet presAssocID="{79984040-4929-44A2-B11F-6E7ABDDC4BB1}" presName="parenttextcomposite" presStyleCnt="0"/>
      <dgm:spPr/>
    </dgm:pt>
    <dgm:pt modelId="{884AF9FA-0F94-4E65-BF99-4CBBECBEB751}" type="pres">
      <dgm:prSet presAssocID="{79984040-4929-44A2-B11F-6E7ABDDC4BB1}" presName="parenttext" presStyleLbl="revTx" presStyleIdx="0" presStyleCnt="2">
        <dgm:presLayoutVars>
          <dgm:chMax/>
          <dgm:chPref val="2"/>
          <dgm:bulletEnabled val="1"/>
        </dgm:presLayoutVars>
      </dgm:prSet>
      <dgm:spPr/>
    </dgm:pt>
    <dgm:pt modelId="{EAB47F0D-0FD8-4978-9271-80DCCCC77562}" type="pres">
      <dgm:prSet presAssocID="{79984040-4929-44A2-B11F-6E7ABDDC4BB1}" presName="composite" presStyleCnt="0"/>
      <dgm:spPr/>
    </dgm:pt>
    <dgm:pt modelId="{577B88CB-C09D-4589-8528-1DE691738C52}" type="pres">
      <dgm:prSet presAssocID="{79984040-4929-44A2-B11F-6E7ABDDC4BB1}" presName="chevron1" presStyleLbl="alignNode1" presStyleIdx="0" presStyleCnt="14"/>
      <dgm:spPr/>
    </dgm:pt>
    <dgm:pt modelId="{58D65608-B5DA-4CEF-8CD6-613AC8199BDC}" type="pres">
      <dgm:prSet presAssocID="{79984040-4929-44A2-B11F-6E7ABDDC4BB1}" presName="chevron2" presStyleLbl="alignNode1" presStyleIdx="1" presStyleCnt="14"/>
      <dgm:spPr/>
    </dgm:pt>
    <dgm:pt modelId="{3F995A0B-0714-4370-8CB3-9C1D1599B982}" type="pres">
      <dgm:prSet presAssocID="{79984040-4929-44A2-B11F-6E7ABDDC4BB1}" presName="chevron3" presStyleLbl="alignNode1" presStyleIdx="2" presStyleCnt="14"/>
      <dgm:spPr/>
    </dgm:pt>
    <dgm:pt modelId="{9D2C7D41-D1F1-4394-8ECD-3E3C9EC318A6}" type="pres">
      <dgm:prSet presAssocID="{79984040-4929-44A2-B11F-6E7ABDDC4BB1}" presName="chevron4" presStyleLbl="alignNode1" presStyleIdx="3" presStyleCnt="14"/>
      <dgm:spPr/>
    </dgm:pt>
    <dgm:pt modelId="{9FB4F51D-F1AF-42A6-B920-441F4B85B3A9}" type="pres">
      <dgm:prSet presAssocID="{79984040-4929-44A2-B11F-6E7ABDDC4BB1}" presName="chevron5" presStyleLbl="alignNode1" presStyleIdx="4" presStyleCnt="14"/>
      <dgm:spPr/>
    </dgm:pt>
    <dgm:pt modelId="{0C1D5503-4E67-41BA-AC3A-61E8F13E2B89}" type="pres">
      <dgm:prSet presAssocID="{79984040-4929-44A2-B11F-6E7ABDDC4BB1}" presName="chevron6" presStyleLbl="alignNode1" presStyleIdx="5" presStyleCnt="14"/>
      <dgm:spPr/>
    </dgm:pt>
    <dgm:pt modelId="{E7F91964-EB67-4635-9EBF-4A108C85BB23}" type="pres">
      <dgm:prSet presAssocID="{79984040-4929-44A2-B11F-6E7ABDDC4BB1}" presName="chevron7" presStyleLbl="alignNode1" presStyleIdx="6" presStyleCnt="14"/>
      <dgm:spPr/>
    </dgm:pt>
    <dgm:pt modelId="{84A445FB-CF85-475B-BE25-737631C8F4FB}" type="pres">
      <dgm:prSet presAssocID="{79984040-4929-44A2-B11F-6E7ABDDC4BB1}" presName="childtext" presStyleLbl="solidFgAcc1" presStyleIdx="0" presStyleCnt="2">
        <dgm:presLayoutVars>
          <dgm:chMax/>
          <dgm:chPref val="0"/>
          <dgm:bulletEnabled val="1"/>
        </dgm:presLayoutVars>
      </dgm:prSet>
      <dgm:spPr/>
    </dgm:pt>
    <dgm:pt modelId="{9AF72B7E-ED21-457A-A230-11844DD516F8}" type="pres">
      <dgm:prSet presAssocID="{BB79DAC2-2F15-4987-8F26-3497C08D5754}" presName="sibTrans" presStyleCnt="0"/>
      <dgm:spPr/>
    </dgm:pt>
    <dgm:pt modelId="{6223C277-0CF6-4CAA-B42C-467113DC3163}" type="pres">
      <dgm:prSet presAssocID="{66CEF3AF-6CB8-4850-9B6C-D1F6243645C7}" presName="parenttextcomposite" presStyleCnt="0"/>
      <dgm:spPr/>
    </dgm:pt>
    <dgm:pt modelId="{A039FE70-1CB5-48D5-BF14-32BC01DFC362}" type="pres">
      <dgm:prSet presAssocID="{66CEF3AF-6CB8-4850-9B6C-D1F6243645C7}" presName="parenttext" presStyleLbl="revTx" presStyleIdx="1" presStyleCnt="2">
        <dgm:presLayoutVars>
          <dgm:chMax/>
          <dgm:chPref val="2"/>
          <dgm:bulletEnabled val="1"/>
        </dgm:presLayoutVars>
      </dgm:prSet>
      <dgm:spPr/>
    </dgm:pt>
    <dgm:pt modelId="{FCE53E90-0B4B-4D26-993B-EC37B75F702D}" type="pres">
      <dgm:prSet presAssocID="{66CEF3AF-6CB8-4850-9B6C-D1F6243645C7}" presName="composite" presStyleCnt="0"/>
      <dgm:spPr/>
    </dgm:pt>
    <dgm:pt modelId="{77CEB06D-4C76-40B4-89C9-1312782EBDAA}" type="pres">
      <dgm:prSet presAssocID="{66CEF3AF-6CB8-4850-9B6C-D1F6243645C7}" presName="chevron1" presStyleLbl="alignNode1" presStyleIdx="7" presStyleCnt="14"/>
      <dgm:spPr/>
    </dgm:pt>
    <dgm:pt modelId="{92BFA10F-2B4D-4ABA-B96C-4227BCE20B9E}" type="pres">
      <dgm:prSet presAssocID="{66CEF3AF-6CB8-4850-9B6C-D1F6243645C7}" presName="chevron2" presStyleLbl="alignNode1" presStyleIdx="8" presStyleCnt="14"/>
      <dgm:spPr/>
    </dgm:pt>
    <dgm:pt modelId="{8F6E3E67-802E-4F59-9C02-72C7DA657869}" type="pres">
      <dgm:prSet presAssocID="{66CEF3AF-6CB8-4850-9B6C-D1F6243645C7}" presName="chevron3" presStyleLbl="alignNode1" presStyleIdx="9" presStyleCnt="14"/>
      <dgm:spPr/>
    </dgm:pt>
    <dgm:pt modelId="{01594270-0EF2-4E2E-8118-0F598E371BB8}" type="pres">
      <dgm:prSet presAssocID="{66CEF3AF-6CB8-4850-9B6C-D1F6243645C7}" presName="chevron4" presStyleLbl="alignNode1" presStyleIdx="10" presStyleCnt="14"/>
      <dgm:spPr/>
    </dgm:pt>
    <dgm:pt modelId="{C7D78105-F04A-41ED-B117-18ECC2FB250B}" type="pres">
      <dgm:prSet presAssocID="{66CEF3AF-6CB8-4850-9B6C-D1F6243645C7}" presName="chevron5" presStyleLbl="alignNode1" presStyleIdx="11" presStyleCnt="14"/>
      <dgm:spPr/>
    </dgm:pt>
    <dgm:pt modelId="{A06F9F30-5C5D-4F4F-AAB9-3B3FB0C874F7}" type="pres">
      <dgm:prSet presAssocID="{66CEF3AF-6CB8-4850-9B6C-D1F6243645C7}" presName="chevron6" presStyleLbl="alignNode1" presStyleIdx="12" presStyleCnt="14"/>
      <dgm:spPr/>
    </dgm:pt>
    <dgm:pt modelId="{F0C69158-204D-4DAC-8E5F-A218CB752C3E}" type="pres">
      <dgm:prSet presAssocID="{66CEF3AF-6CB8-4850-9B6C-D1F6243645C7}" presName="chevron7" presStyleLbl="alignNode1" presStyleIdx="13" presStyleCnt="14"/>
      <dgm:spPr/>
    </dgm:pt>
    <dgm:pt modelId="{F360B477-A375-4C6F-B347-20E7A702D8E7}" type="pres">
      <dgm:prSet presAssocID="{66CEF3AF-6CB8-4850-9B6C-D1F6243645C7}" presName="childtext" presStyleLbl="solidFgAcc1" presStyleIdx="1" presStyleCnt="2">
        <dgm:presLayoutVars>
          <dgm:chMax/>
          <dgm:chPref val="0"/>
          <dgm:bulletEnabled val="1"/>
        </dgm:presLayoutVars>
      </dgm:prSet>
      <dgm:spPr/>
    </dgm:pt>
  </dgm:ptLst>
  <dgm:cxnLst>
    <dgm:cxn modelId="{D7A8290D-93F7-4693-BB09-13880DB9CDF1}" type="presOf" srcId="{AF1836DE-F5BA-420E-A3F3-2F844B7878C6}" destId="{84A445FB-CF85-475B-BE25-737631C8F4FB}" srcOrd="0" destOrd="0" presId="urn:microsoft.com/office/officeart/2008/layout/VerticalAccentList"/>
    <dgm:cxn modelId="{32243F26-1B9F-4E67-A054-C62A9C9DACCA}" srcId="{AC19FDAD-B7D6-472F-8F65-E88B3A8F2D7C}" destId="{79984040-4929-44A2-B11F-6E7ABDDC4BB1}" srcOrd="0" destOrd="0" parTransId="{E5212CA2-2186-46DF-B832-0D2585B0518E}" sibTransId="{BB79DAC2-2F15-4987-8F26-3497C08D5754}"/>
    <dgm:cxn modelId="{40857C28-4605-41C4-AE09-9AB87D61626F}" type="presOf" srcId="{C88CC4A7-B197-40E5-85CA-86AF6745E919}" destId="{F360B477-A375-4C6F-B347-20E7A702D8E7}" srcOrd="0" destOrd="0" presId="urn:microsoft.com/office/officeart/2008/layout/VerticalAccentList"/>
    <dgm:cxn modelId="{348E1735-BABD-4213-B859-7408172773DB}" srcId="{66CEF3AF-6CB8-4850-9B6C-D1F6243645C7}" destId="{C88CC4A7-B197-40E5-85CA-86AF6745E919}" srcOrd="0" destOrd="0" parTransId="{E6EDB7B8-5AAC-44B4-9882-293609AFC063}" sibTransId="{86F12312-BD3B-43A0-BE74-FBC14EAC168F}"/>
    <dgm:cxn modelId="{CC940270-5935-428E-8B4E-21D454BD0849}" type="presOf" srcId="{66CEF3AF-6CB8-4850-9B6C-D1F6243645C7}" destId="{A039FE70-1CB5-48D5-BF14-32BC01DFC362}" srcOrd="0" destOrd="0" presId="urn:microsoft.com/office/officeart/2008/layout/VerticalAccentList"/>
    <dgm:cxn modelId="{38F5A552-399E-4C70-91E1-44C122D68169}" type="presOf" srcId="{AC19FDAD-B7D6-472F-8F65-E88B3A8F2D7C}" destId="{6BD49AB5-3AB7-440A-A405-13A1A31A267F}" srcOrd="0" destOrd="0" presId="urn:microsoft.com/office/officeart/2008/layout/VerticalAccentList"/>
    <dgm:cxn modelId="{3737E4AE-4B9C-453B-98A8-1E5853944D61}" type="presOf" srcId="{79984040-4929-44A2-B11F-6E7ABDDC4BB1}" destId="{884AF9FA-0F94-4E65-BF99-4CBBECBEB751}" srcOrd="0" destOrd="0" presId="urn:microsoft.com/office/officeart/2008/layout/VerticalAccentList"/>
    <dgm:cxn modelId="{0C6571DF-295A-4FE4-9FB5-3C739D7DC0E9}" srcId="{AC19FDAD-B7D6-472F-8F65-E88B3A8F2D7C}" destId="{66CEF3AF-6CB8-4850-9B6C-D1F6243645C7}" srcOrd="1" destOrd="0" parTransId="{FD8E6663-0E90-4D3D-AF97-24FE30BBA2A7}" sibTransId="{8EB46158-B18A-4EFB-87CD-D53A1208593C}"/>
    <dgm:cxn modelId="{2240B7EB-4D69-467A-8A93-17CB9ACF2166}" srcId="{79984040-4929-44A2-B11F-6E7ABDDC4BB1}" destId="{AF1836DE-F5BA-420E-A3F3-2F844B7878C6}" srcOrd="0" destOrd="0" parTransId="{44515590-F450-4A8E-B722-602F823FFCDA}" sibTransId="{7F2BFE73-9B04-4784-B7C7-14AFD0B3CB67}"/>
    <dgm:cxn modelId="{5F4790BD-0509-4F25-A575-C199895F037B}" type="presParOf" srcId="{6BD49AB5-3AB7-440A-A405-13A1A31A267F}" destId="{453B574A-C8C2-4394-9580-93F39917BFC1}" srcOrd="0" destOrd="0" presId="urn:microsoft.com/office/officeart/2008/layout/VerticalAccentList"/>
    <dgm:cxn modelId="{29733861-6E1B-416F-BFB7-459D8E9B4294}" type="presParOf" srcId="{453B574A-C8C2-4394-9580-93F39917BFC1}" destId="{884AF9FA-0F94-4E65-BF99-4CBBECBEB751}" srcOrd="0" destOrd="0" presId="urn:microsoft.com/office/officeart/2008/layout/VerticalAccentList"/>
    <dgm:cxn modelId="{5CB79FFB-D883-4757-BC29-FDEF975FDEA2}" type="presParOf" srcId="{6BD49AB5-3AB7-440A-A405-13A1A31A267F}" destId="{EAB47F0D-0FD8-4978-9271-80DCCCC77562}" srcOrd="1" destOrd="0" presId="urn:microsoft.com/office/officeart/2008/layout/VerticalAccentList"/>
    <dgm:cxn modelId="{B6AA2F32-5D44-4C76-809A-2DE01B24553E}" type="presParOf" srcId="{EAB47F0D-0FD8-4978-9271-80DCCCC77562}" destId="{577B88CB-C09D-4589-8528-1DE691738C52}" srcOrd="0" destOrd="0" presId="urn:microsoft.com/office/officeart/2008/layout/VerticalAccentList"/>
    <dgm:cxn modelId="{CDDEDAAE-0541-4F5B-A1BB-C2992D5CF474}" type="presParOf" srcId="{EAB47F0D-0FD8-4978-9271-80DCCCC77562}" destId="{58D65608-B5DA-4CEF-8CD6-613AC8199BDC}" srcOrd="1" destOrd="0" presId="urn:microsoft.com/office/officeart/2008/layout/VerticalAccentList"/>
    <dgm:cxn modelId="{0DB1490A-DDE0-45DD-9DC7-0ECB0EC5AEA7}" type="presParOf" srcId="{EAB47F0D-0FD8-4978-9271-80DCCCC77562}" destId="{3F995A0B-0714-4370-8CB3-9C1D1599B982}" srcOrd="2" destOrd="0" presId="urn:microsoft.com/office/officeart/2008/layout/VerticalAccentList"/>
    <dgm:cxn modelId="{846073D8-E21B-4D17-9A18-F6C3DFA36FBA}" type="presParOf" srcId="{EAB47F0D-0FD8-4978-9271-80DCCCC77562}" destId="{9D2C7D41-D1F1-4394-8ECD-3E3C9EC318A6}" srcOrd="3" destOrd="0" presId="urn:microsoft.com/office/officeart/2008/layout/VerticalAccentList"/>
    <dgm:cxn modelId="{C72A50CE-C683-497A-8DC4-2F86DFCDB3C2}" type="presParOf" srcId="{EAB47F0D-0FD8-4978-9271-80DCCCC77562}" destId="{9FB4F51D-F1AF-42A6-B920-441F4B85B3A9}" srcOrd="4" destOrd="0" presId="urn:microsoft.com/office/officeart/2008/layout/VerticalAccentList"/>
    <dgm:cxn modelId="{65A47829-E8BC-469F-B37D-E0EAADDB802C}" type="presParOf" srcId="{EAB47F0D-0FD8-4978-9271-80DCCCC77562}" destId="{0C1D5503-4E67-41BA-AC3A-61E8F13E2B89}" srcOrd="5" destOrd="0" presId="urn:microsoft.com/office/officeart/2008/layout/VerticalAccentList"/>
    <dgm:cxn modelId="{75D261F3-0770-48E9-9046-368C641C5B33}" type="presParOf" srcId="{EAB47F0D-0FD8-4978-9271-80DCCCC77562}" destId="{E7F91964-EB67-4635-9EBF-4A108C85BB23}" srcOrd="6" destOrd="0" presId="urn:microsoft.com/office/officeart/2008/layout/VerticalAccentList"/>
    <dgm:cxn modelId="{5E233ECA-A498-4C5E-AFA5-CFDA3FFE9215}" type="presParOf" srcId="{EAB47F0D-0FD8-4978-9271-80DCCCC77562}" destId="{84A445FB-CF85-475B-BE25-737631C8F4FB}" srcOrd="7" destOrd="0" presId="urn:microsoft.com/office/officeart/2008/layout/VerticalAccentList"/>
    <dgm:cxn modelId="{A6AB2017-04E0-4018-93CA-3AEA38FE0240}" type="presParOf" srcId="{6BD49AB5-3AB7-440A-A405-13A1A31A267F}" destId="{9AF72B7E-ED21-457A-A230-11844DD516F8}" srcOrd="2" destOrd="0" presId="urn:microsoft.com/office/officeart/2008/layout/VerticalAccentList"/>
    <dgm:cxn modelId="{10604EBB-AF07-49A7-9C3C-1A16520477C1}" type="presParOf" srcId="{6BD49AB5-3AB7-440A-A405-13A1A31A267F}" destId="{6223C277-0CF6-4CAA-B42C-467113DC3163}" srcOrd="3" destOrd="0" presId="urn:microsoft.com/office/officeart/2008/layout/VerticalAccentList"/>
    <dgm:cxn modelId="{384699CB-A8B1-4583-AD1B-367C96272DDC}" type="presParOf" srcId="{6223C277-0CF6-4CAA-B42C-467113DC3163}" destId="{A039FE70-1CB5-48D5-BF14-32BC01DFC362}" srcOrd="0" destOrd="0" presId="urn:microsoft.com/office/officeart/2008/layout/VerticalAccentList"/>
    <dgm:cxn modelId="{C20A5B6B-CA9C-4BA2-B673-A5C510259FD1}" type="presParOf" srcId="{6BD49AB5-3AB7-440A-A405-13A1A31A267F}" destId="{FCE53E90-0B4B-4D26-993B-EC37B75F702D}" srcOrd="4" destOrd="0" presId="urn:microsoft.com/office/officeart/2008/layout/VerticalAccentList"/>
    <dgm:cxn modelId="{DF5019BE-49BA-4E10-8874-0C95ABAB5C94}" type="presParOf" srcId="{FCE53E90-0B4B-4D26-993B-EC37B75F702D}" destId="{77CEB06D-4C76-40B4-89C9-1312782EBDAA}" srcOrd="0" destOrd="0" presId="urn:microsoft.com/office/officeart/2008/layout/VerticalAccentList"/>
    <dgm:cxn modelId="{8E943BE1-23BB-4D5D-A571-BC0B1802C65D}" type="presParOf" srcId="{FCE53E90-0B4B-4D26-993B-EC37B75F702D}" destId="{92BFA10F-2B4D-4ABA-B96C-4227BCE20B9E}" srcOrd="1" destOrd="0" presId="urn:microsoft.com/office/officeart/2008/layout/VerticalAccentList"/>
    <dgm:cxn modelId="{DCB4334C-69CF-42B3-8F97-1E738A207EFD}" type="presParOf" srcId="{FCE53E90-0B4B-4D26-993B-EC37B75F702D}" destId="{8F6E3E67-802E-4F59-9C02-72C7DA657869}" srcOrd="2" destOrd="0" presId="urn:microsoft.com/office/officeart/2008/layout/VerticalAccentList"/>
    <dgm:cxn modelId="{5A0392D1-5789-4F8E-941D-4B95AED871E3}" type="presParOf" srcId="{FCE53E90-0B4B-4D26-993B-EC37B75F702D}" destId="{01594270-0EF2-4E2E-8118-0F598E371BB8}" srcOrd="3" destOrd="0" presId="urn:microsoft.com/office/officeart/2008/layout/VerticalAccentList"/>
    <dgm:cxn modelId="{DF59E120-89EB-42CA-9220-67336C624ABE}" type="presParOf" srcId="{FCE53E90-0B4B-4D26-993B-EC37B75F702D}" destId="{C7D78105-F04A-41ED-B117-18ECC2FB250B}" srcOrd="4" destOrd="0" presId="urn:microsoft.com/office/officeart/2008/layout/VerticalAccentList"/>
    <dgm:cxn modelId="{8AC3DB0B-4408-4C72-8638-A3996C3F339D}" type="presParOf" srcId="{FCE53E90-0B4B-4D26-993B-EC37B75F702D}" destId="{A06F9F30-5C5D-4F4F-AAB9-3B3FB0C874F7}" srcOrd="5" destOrd="0" presId="urn:microsoft.com/office/officeart/2008/layout/VerticalAccentList"/>
    <dgm:cxn modelId="{BD708E8A-199B-4AFE-8122-22C5EDDF7CD7}" type="presParOf" srcId="{FCE53E90-0B4B-4D26-993B-EC37B75F702D}" destId="{F0C69158-204D-4DAC-8E5F-A218CB752C3E}" srcOrd="6" destOrd="0" presId="urn:microsoft.com/office/officeart/2008/layout/VerticalAccentList"/>
    <dgm:cxn modelId="{3FEB0BCF-F9D0-494C-B8F0-D2662507F6D6}" type="presParOf" srcId="{FCE53E90-0B4B-4D26-993B-EC37B75F702D}" destId="{F360B477-A375-4C6F-B347-20E7A702D8E7}" srcOrd="7"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5CEB47-E728-4B34-A06D-434527B078E9}"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n-US"/>
        </a:p>
      </dgm:t>
    </dgm:pt>
    <dgm:pt modelId="{7E6A40FB-3F41-437F-BA42-C5D8464210F7}">
      <dgm:prSet phldrT="[Tex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S</a:t>
          </a:r>
          <a:r>
            <a:rPr lang="ro-RO" sz="2000" dirty="0">
              <a:effectLst/>
              <a:latin typeface="Calibri" panose="020F0502020204030204" pitchFamily="34" charset="0"/>
              <a:ea typeface="Calibri" panose="020F0502020204030204" pitchFamily="34" charset="0"/>
              <a:cs typeface="Calibri" panose="020F0502020204030204" pitchFamily="34" charset="0"/>
            </a:rPr>
            <a:t>e acordă următoarele categorii de </a:t>
          </a:r>
          <a:r>
            <a:rPr lang="ro-RO" sz="2000" b="1" u="sng" dirty="0">
              <a:effectLst/>
              <a:latin typeface="Calibri" panose="020F0502020204030204" pitchFamily="34" charset="0"/>
              <a:ea typeface="Calibri" panose="020F0502020204030204" pitchFamily="34" charset="0"/>
              <a:cs typeface="Calibri" panose="020F0502020204030204" pitchFamily="34" charset="0"/>
            </a:rPr>
            <a:t>ajutor de stat</a:t>
          </a:r>
          <a:endParaRPr lang="en-US" sz="2000" b="1" u="sng" dirty="0"/>
        </a:p>
      </dgm:t>
    </dgm:pt>
    <dgm:pt modelId="{FC2CDE48-7107-4012-AB23-1F843CF7BCC3}" type="parTrans" cxnId="{BECB1C2B-5225-4AA2-878B-4CC4E303015F}">
      <dgm:prSet/>
      <dgm:spPr/>
      <dgm:t>
        <a:bodyPr/>
        <a:lstStyle/>
        <a:p>
          <a:endParaRPr lang="en-US"/>
        </a:p>
      </dgm:t>
    </dgm:pt>
    <dgm:pt modelId="{F28B2280-732D-4918-922A-D3ABD2FE18AF}" type="sibTrans" cxnId="{BECB1C2B-5225-4AA2-878B-4CC4E303015F}">
      <dgm:prSet/>
      <dgm:spPr/>
      <dgm:t>
        <a:bodyPr/>
        <a:lstStyle/>
        <a:p>
          <a:endParaRPr lang="en-US"/>
        </a:p>
      </dgm:t>
    </dgm:pt>
    <dgm:pt modelId="{96757622-CEB2-4FD1-A280-F0D9194F3837}" type="asst">
      <dgm:prSet phldrT="[Text]" custT="1"/>
      <dgm:spPr/>
      <dgm:t>
        <a:bodyPr/>
        <a:lstStyle/>
        <a:p>
          <a:r>
            <a:rPr lang="en-US" sz="2000" b="1" dirty="0"/>
            <a:t>AJUTOR DE STAT </a:t>
          </a:r>
          <a:r>
            <a:rPr lang="ro-RO" sz="2000" b="1" dirty="0">
              <a:solidFill>
                <a:schemeClr val="bg1"/>
              </a:solidFill>
              <a:effectLst/>
              <a:latin typeface="Calibri" panose="020F0502020204030204" pitchFamily="34" charset="0"/>
              <a:ea typeface="Noto Sans Symbols"/>
              <a:cs typeface="Calibri" panose="020F0502020204030204" pitchFamily="34" charset="0"/>
            </a:rPr>
            <a:t>REGIONAL PENTRU INVESTIȚII</a:t>
          </a:r>
          <a:endParaRPr lang="en-US" sz="2000" b="1" dirty="0">
            <a:solidFill>
              <a:schemeClr val="bg1"/>
            </a:solidFill>
          </a:endParaRPr>
        </a:p>
      </dgm:t>
    </dgm:pt>
    <dgm:pt modelId="{BBB2774D-978C-4CDC-8809-0D118C363D16}" type="parTrans" cxnId="{36433DEA-8327-46DC-9773-C6863C883069}">
      <dgm:prSet/>
      <dgm:spPr/>
      <dgm:t>
        <a:bodyPr/>
        <a:lstStyle/>
        <a:p>
          <a:endParaRPr lang="en-US"/>
        </a:p>
      </dgm:t>
    </dgm:pt>
    <dgm:pt modelId="{2F539E00-C68E-4186-B9BB-2004EA6244FA}" type="sibTrans" cxnId="{36433DEA-8327-46DC-9773-C6863C883069}">
      <dgm:prSet/>
      <dgm:spPr/>
      <dgm:t>
        <a:bodyPr/>
        <a:lstStyle/>
        <a:p>
          <a:endParaRPr lang="en-US"/>
        </a:p>
      </dgm:t>
    </dgm:pt>
    <dgm:pt modelId="{7B1C6FA2-DCCC-40CA-8810-024F3DDC1F40}" type="asst">
      <dgm:prSet phldrT="[Text]" custT="1"/>
      <dgm:spPr/>
      <dgm:t>
        <a:bodyPr/>
        <a:lstStyle/>
        <a:p>
          <a:r>
            <a:rPr lang="en-US" sz="2000" b="1" dirty="0"/>
            <a:t>AJUTOR DE  MINIMIS</a:t>
          </a:r>
        </a:p>
      </dgm:t>
    </dgm:pt>
    <dgm:pt modelId="{C3ADFBEA-17BF-48D9-8E44-DFCEB35B88F7}" type="parTrans" cxnId="{63017DCF-1EC3-497E-8341-780BC2E46700}">
      <dgm:prSet/>
      <dgm:spPr/>
      <dgm:t>
        <a:bodyPr/>
        <a:lstStyle/>
        <a:p>
          <a:endParaRPr lang="en-US"/>
        </a:p>
      </dgm:t>
    </dgm:pt>
    <dgm:pt modelId="{B27125BC-F215-40C5-86D4-F0546192E794}" type="sibTrans" cxnId="{63017DCF-1EC3-497E-8341-780BC2E46700}">
      <dgm:prSet/>
      <dgm:spPr/>
      <dgm:t>
        <a:bodyPr/>
        <a:lstStyle/>
        <a:p>
          <a:endParaRPr lang="en-US"/>
        </a:p>
      </dgm:t>
    </dgm:pt>
    <dgm:pt modelId="{E19F8869-60A1-4120-9A3B-47A405E5FEEF}" type="pres">
      <dgm:prSet presAssocID="{6F5CEB47-E728-4B34-A06D-434527B078E9}" presName="hierChild1" presStyleCnt="0">
        <dgm:presLayoutVars>
          <dgm:orgChart val="1"/>
          <dgm:chPref val="1"/>
          <dgm:dir/>
          <dgm:animOne val="branch"/>
          <dgm:animLvl val="lvl"/>
          <dgm:resizeHandles/>
        </dgm:presLayoutVars>
      </dgm:prSet>
      <dgm:spPr/>
    </dgm:pt>
    <dgm:pt modelId="{03CC132B-164B-436B-8222-21E410905290}" type="pres">
      <dgm:prSet presAssocID="{7E6A40FB-3F41-437F-BA42-C5D8464210F7}" presName="hierRoot1" presStyleCnt="0">
        <dgm:presLayoutVars>
          <dgm:hierBranch val="init"/>
        </dgm:presLayoutVars>
      </dgm:prSet>
      <dgm:spPr/>
    </dgm:pt>
    <dgm:pt modelId="{7375B528-2B4E-4651-9414-8EEFD0BDBEBF}" type="pres">
      <dgm:prSet presAssocID="{7E6A40FB-3F41-437F-BA42-C5D8464210F7}" presName="rootComposite1" presStyleCnt="0"/>
      <dgm:spPr/>
    </dgm:pt>
    <dgm:pt modelId="{D2902FC3-E5F5-4C07-B6E9-EE915260CFFE}" type="pres">
      <dgm:prSet presAssocID="{7E6A40FB-3F41-437F-BA42-C5D8464210F7}" presName="rootText1" presStyleLbl="node0" presStyleIdx="0" presStyleCnt="1">
        <dgm:presLayoutVars>
          <dgm:chPref val="3"/>
        </dgm:presLayoutVars>
      </dgm:prSet>
      <dgm:spPr/>
    </dgm:pt>
    <dgm:pt modelId="{55AC7B59-980F-48CE-841D-680D751FA60F}" type="pres">
      <dgm:prSet presAssocID="{7E6A40FB-3F41-437F-BA42-C5D8464210F7}" presName="rootConnector1" presStyleLbl="node1" presStyleIdx="0" presStyleCnt="0"/>
      <dgm:spPr/>
    </dgm:pt>
    <dgm:pt modelId="{048FE6E4-C3AC-4F04-AE7C-0EF21ABD5146}" type="pres">
      <dgm:prSet presAssocID="{7E6A40FB-3F41-437F-BA42-C5D8464210F7}" presName="hierChild2" presStyleCnt="0"/>
      <dgm:spPr/>
    </dgm:pt>
    <dgm:pt modelId="{6B71C10A-DD54-40F8-92DF-9BAF60CDE0F2}" type="pres">
      <dgm:prSet presAssocID="{7E6A40FB-3F41-437F-BA42-C5D8464210F7}" presName="hierChild3" presStyleCnt="0"/>
      <dgm:spPr/>
    </dgm:pt>
    <dgm:pt modelId="{220C2132-855A-4D7A-AC75-9B63943E2A9F}" type="pres">
      <dgm:prSet presAssocID="{BBB2774D-978C-4CDC-8809-0D118C363D16}" presName="Name111" presStyleLbl="parChTrans1D2" presStyleIdx="0" presStyleCnt="2"/>
      <dgm:spPr/>
    </dgm:pt>
    <dgm:pt modelId="{909F1D93-1A36-47CB-B97E-F0DE4BC4D3AE}" type="pres">
      <dgm:prSet presAssocID="{96757622-CEB2-4FD1-A280-F0D9194F3837}" presName="hierRoot3" presStyleCnt="0">
        <dgm:presLayoutVars>
          <dgm:hierBranch val="init"/>
        </dgm:presLayoutVars>
      </dgm:prSet>
      <dgm:spPr/>
    </dgm:pt>
    <dgm:pt modelId="{B190D55C-96BB-435A-9403-C572905E8509}" type="pres">
      <dgm:prSet presAssocID="{96757622-CEB2-4FD1-A280-F0D9194F3837}" presName="rootComposite3" presStyleCnt="0"/>
      <dgm:spPr/>
    </dgm:pt>
    <dgm:pt modelId="{434BDA4E-8BF5-4422-A63B-E41ADA896A0B}" type="pres">
      <dgm:prSet presAssocID="{96757622-CEB2-4FD1-A280-F0D9194F3837}" presName="rootText3" presStyleLbl="asst1" presStyleIdx="0" presStyleCnt="2">
        <dgm:presLayoutVars>
          <dgm:chPref val="3"/>
        </dgm:presLayoutVars>
      </dgm:prSet>
      <dgm:spPr/>
    </dgm:pt>
    <dgm:pt modelId="{CB2101DF-342C-41F8-8823-F3FB6CFA7E43}" type="pres">
      <dgm:prSet presAssocID="{96757622-CEB2-4FD1-A280-F0D9194F3837}" presName="rootConnector3" presStyleLbl="asst1" presStyleIdx="0" presStyleCnt="2"/>
      <dgm:spPr/>
    </dgm:pt>
    <dgm:pt modelId="{DFCCF484-F978-4910-9C1D-E78EC47FD587}" type="pres">
      <dgm:prSet presAssocID="{96757622-CEB2-4FD1-A280-F0D9194F3837}" presName="hierChild6" presStyleCnt="0"/>
      <dgm:spPr/>
    </dgm:pt>
    <dgm:pt modelId="{3B2362DE-297D-4782-A46E-A783B38C782B}" type="pres">
      <dgm:prSet presAssocID="{96757622-CEB2-4FD1-A280-F0D9194F3837}" presName="hierChild7" presStyleCnt="0"/>
      <dgm:spPr/>
    </dgm:pt>
    <dgm:pt modelId="{D75E6E43-5FE3-4E4A-AB07-381F15FBA2E9}" type="pres">
      <dgm:prSet presAssocID="{C3ADFBEA-17BF-48D9-8E44-DFCEB35B88F7}" presName="Name111" presStyleLbl="parChTrans1D2" presStyleIdx="1" presStyleCnt="2"/>
      <dgm:spPr/>
    </dgm:pt>
    <dgm:pt modelId="{96B32D5A-8E57-4422-9F7A-D0C11EC94F4B}" type="pres">
      <dgm:prSet presAssocID="{7B1C6FA2-DCCC-40CA-8810-024F3DDC1F40}" presName="hierRoot3" presStyleCnt="0">
        <dgm:presLayoutVars>
          <dgm:hierBranch val="init"/>
        </dgm:presLayoutVars>
      </dgm:prSet>
      <dgm:spPr/>
    </dgm:pt>
    <dgm:pt modelId="{A70ACA66-748C-46C9-B085-F060151BE4F3}" type="pres">
      <dgm:prSet presAssocID="{7B1C6FA2-DCCC-40CA-8810-024F3DDC1F40}" presName="rootComposite3" presStyleCnt="0"/>
      <dgm:spPr/>
    </dgm:pt>
    <dgm:pt modelId="{899A9341-717B-4408-BE63-35EDEA253AC8}" type="pres">
      <dgm:prSet presAssocID="{7B1C6FA2-DCCC-40CA-8810-024F3DDC1F40}" presName="rootText3" presStyleLbl="asst1" presStyleIdx="1" presStyleCnt="2">
        <dgm:presLayoutVars>
          <dgm:chPref val="3"/>
        </dgm:presLayoutVars>
      </dgm:prSet>
      <dgm:spPr/>
    </dgm:pt>
    <dgm:pt modelId="{8FD3392B-13AE-4AD1-9299-D302D1902EFF}" type="pres">
      <dgm:prSet presAssocID="{7B1C6FA2-DCCC-40CA-8810-024F3DDC1F40}" presName="rootConnector3" presStyleLbl="asst1" presStyleIdx="1" presStyleCnt="2"/>
      <dgm:spPr/>
    </dgm:pt>
    <dgm:pt modelId="{C9AF6990-2C88-48CC-B525-BADE58B22B1A}" type="pres">
      <dgm:prSet presAssocID="{7B1C6FA2-DCCC-40CA-8810-024F3DDC1F40}" presName="hierChild6" presStyleCnt="0"/>
      <dgm:spPr/>
    </dgm:pt>
    <dgm:pt modelId="{D410BB37-6826-4874-921D-652234C65192}" type="pres">
      <dgm:prSet presAssocID="{7B1C6FA2-DCCC-40CA-8810-024F3DDC1F40}" presName="hierChild7" presStyleCnt="0"/>
      <dgm:spPr/>
    </dgm:pt>
  </dgm:ptLst>
  <dgm:cxnLst>
    <dgm:cxn modelId="{30E70A06-F98D-404E-A7B5-41E61CD0EE8E}" type="presOf" srcId="{7B1C6FA2-DCCC-40CA-8810-024F3DDC1F40}" destId="{8FD3392B-13AE-4AD1-9299-D302D1902EFF}" srcOrd="1" destOrd="0" presId="urn:microsoft.com/office/officeart/2005/8/layout/orgChart1"/>
    <dgm:cxn modelId="{86E1E629-BC22-43B9-84FE-571EAC1AA253}" type="presOf" srcId="{C3ADFBEA-17BF-48D9-8E44-DFCEB35B88F7}" destId="{D75E6E43-5FE3-4E4A-AB07-381F15FBA2E9}" srcOrd="0" destOrd="0" presId="urn:microsoft.com/office/officeart/2005/8/layout/orgChart1"/>
    <dgm:cxn modelId="{BECB1C2B-5225-4AA2-878B-4CC4E303015F}" srcId="{6F5CEB47-E728-4B34-A06D-434527B078E9}" destId="{7E6A40FB-3F41-437F-BA42-C5D8464210F7}" srcOrd="0" destOrd="0" parTransId="{FC2CDE48-7107-4012-AB23-1F843CF7BCC3}" sibTransId="{F28B2280-732D-4918-922A-D3ABD2FE18AF}"/>
    <dgm:cxn modelId="{F974E440-DFB1-4910-A9D7-B7D0E2DB7B36}" type="presOf" srcId="{96757622-CEB2-4FD1-A280-F0D9194F3837}" destId="{434BDA4E-8BF5-4422-A63B-E41ADA896A0B}" srcOrd="0" destOrd="0" presId="urn:microsoft.com/office/officeart/2005/8/layout/orgChart1"/>
    <dgm:cxn modelId="{3DF1F946-3F0D-44B5-83E9-0F1B0233DF81}" type="presOf" srcId="{7E6A40FB-3F41-437F-BA42-C5D8464210F7}" destId="{55AC7B59-980F-48CE-841D-680D751FA60F}" srcOrd="1" destOrd="0" presId="urn:microsoft.com/office/officeart/2005/8/layout/orgChart1"/>
    <dgm:cxn modelId="{E3357C77-8884-4AAA-AD1D-8CC9E9B1D12E}" type="presOf" srcId="{96757622-CEB2-4FD1-A280-F0D9194F3837}" destId="{CB2101DF-342C-41F8-8823-F3FB6CFA7E43}" srcOrd="1" destOrd="0" presId="urn:microsoft.com/office/officeart/2005/8/layout/orgChart1"/>
    <dgm:cxn modelId="{8564F290-0732-4737-B110-DA5DDDDF18FD}" type="presOf" srcId="{7E6A40FB-3F41-437F-BA42-C5D8464210F7}" destId="{D2902FC3-E5F5-4C07-B6E9-EE915260CFFE}" srcOrd="0" destOrd="0" presId="urn:microsoft.com/office/officeart/2005/8/layout/orgChart1"/>
    <dgm:cxn modelId="{970B9C95-B7C2-4336-A9E0-EBD695619F29}" type="presOf" srcId="{6F5CEB47-E728-4B34-A06D-434527B078E9}" destId="{E19F8869-60A1-4120-9A3B-47A405E5FEEF}" srcOrd="0" destOrd="0" presId="urn:microsoft.com/office/officeart/2005/8/layout/orgChart1"/>
    <dgm:cxn modelId="{2032739E-B50C-4A33-BED1-7D5493CAE77A}" type="presOf" srcId="{BBB2774D-978C-4CDC-8809-0D118C363D16}" destId="{220C2132-855A-4D7A-AC75-9B63943E2A9F}" srcOrd="0" destOrd="0" presId="urn:microsoft.com/office/officeart/2005/8/layout/orgChart1"/>
    <dgm:cxn modelId="{5256D7A8-F55F-4794-81A6-0A61B07F8D62}" type="presOf" srcId="{7B1C6FA2-DCCC-40CA-8810-024F3DDC1F40}" destId="{899A9341-717B-4408-BE63-35EDEA253AC8}" srcOrd="0" destOrd="0" presId="urn:microsoft.com/office/officeart/2005/8/layout/orgChart1"/>
    <dgm:cxn modelId="{63017DCF-1EC3-497E-8341-780BC2E46700}" srcId="{7E6A40FB-3F41-437F-BA42-C5D8464210F7}" destId="{7B1C6FA2-DCCC-40CA-8810-024F3DDC1F40}" srcOrd="1" destOrd="0" parTransId="{C3ADFBEA-17BF-48D9-8E44-DFCEB35B88F7}" sibTransId="{B27125BC-F215-40C5-86D4-F0546192E794}"/>
    <dgm:cxn modelId="{36433DEA-8327-46DC-9773-C6863C883069}" srcId="{7E6A40FB-3F41-437F-BA42-C5D8464210F7}" destId="{96757622-CEB2-4FD1-A280-F0D9194F3837}" srcOrd="0" destOrd="0" parTransId="{BBB2774D-978C-4CDC-8809-0D118C363D16}" sibTransId="{2F539E00-C68E-4186-B9BB-2004EA6244FA}"/>
    <dgm:cxn modelId="{7679F2A3-A9A2-4CDE-84D8-9696BF512396}" type="presParOf" srcId="{E19F8869-60A1-4120-9A3B-47A405E5FEEF}" destId="{03CC132B-164B-436B-8222-21E410905290}" srcOrd="0" destOrd="0" presId="urn:microsoft.com/office/officeart/2005/8/layout/orgChart1"/>
    <dgm:cxn modelId="{D6C1EEC7-CCAA-4864-AB7C-9BB7913DBAC3}" type="presParOf" srcId="{03CC132B-164B-436B-8222-21E410905290}" destId="{7375B528-2B4E-4651-9414-8EEFD0BDBEBF}" srcOrd="0" destOrd="0" presId="urn:microsoft.com/office/officeart/2005/8/layout/orgChart1"/>
    <dgm:cxn modelId="{A1B2B8A9-7A27-4B79-94F9-260094346684}" type="presParOf" srcId="{7375B528-2B4E-4651-9414-8EEFD0BDBEBF}" destId="{D2902FC3-E5F5-4C07-B6E9-EE915260CFFE}" srcOrd="0" destOrd="0" presId="urn:microsoft.com/office/officeart/2005/8/layout/orgChart1"/>
    <dgm:cxn modelId="{50DA6D0D-C38E-4733-BE61-52D9AC40F5B9}" type="presParOf" srcId="{7375B528-2B4E-4651-9414-8EEFD0BDBEBF}" destId="{55AC7B59-980F-48CE-841D-680D751FA60F}" srcOrd="1" destOrd="0" presId="urn:microsoft.com/office/officeart/2005/8/layout/orgChart1"/>
    <dgm:cxn modelId="{B049F5CF-AA88-4876-983F-A5F0E40FA419}" type="presParOf" srcId="{03CC132B-164B-436B-8222-21E410905290}" destId="{048FE6E4-C3AC-4F04-AE7C-0EF21ABD5146}" srcOrd="1" destOrd="0" presId="urn:microsoft.com/office/officeart/2005/8/layout/orgChart1"/>
    <dgm:cxn modelId="{AF4B5485-5FB7-4685-9262-289D45C22AB7}" type="presParOf" srcId="{03CC132B-164B-436B-8222-21E410905290}" destId="{6B71C10A-DD54-40F8-92DF-9BAF60CDE0F2}" srcOrd="2" destOrd="0" presId="urn:microsoft.com/office/officeart/2005/8/layout/orgChart1"/>
    <dgm:cxn modelId="{6964253F-77BA-4404-B5BC-B754C59641C1}" type="presParOf" srcId="{6B71C10A-DD54-40F8-92DF-9BAF60CDE0F2}" destId="{220C2132-855A-4D7A-AC75-9B63943E2A9F}" srcOrd="0" destOrd="0" presId="urn:microsoft.com/office/officeart/2005/8/layout/orgChart1"/>
    <dgm:cxn modelId="{0C92E054-A38D-4040-AFF8-59FF58EF9ED0}" type="presParOf" srcId="{6B71C10A-DD54-40F8-92DF-9BAF60CDE0F2}" destId="{909F1D93-1A36-47CB-B97E-F0DE4BC4D3AE}" srcOrd="1" destOrd="0" presId="urn:microsoft.com/office/officeart/2005/8/layout/orgChart1"/>
    <dgm:cxn modelId="{A7DF6947-5835-47BB-94F4-35E4B3EFB284}" type="presParOf" srcId="{909F1D93-1A36-47CB-B97E-F0DE4BC4D3AE}" destId="{B190D55C-96BB-435A-9403-C572905E8509}" srcOrd="0" destOrd="0" presId="urn:microsoft.com/office/officeart/2005/8/layout/orgChart1"/>
    <dgm:cxn modelId="{D74F9663-F28F-430E-B1DA-F98BBADD228E}" type="presParOf" srcId="{B190D55C-96BB-435A-9403-C572905E8509}" destId="{434BDA4E-8BF5-4422-A63B-E41ADA896A0B}" srcOrd="0" destOrd="0" presId="urn:microsoft.com/office/officeart/2005/8/layout/orgChart1"/>
    <dgm:cxn modelId="{81474C1F-1B40-4286-84A8-6BFDA4D0F48B}" type="presParOf" srcId="{B190D55C-96BB-435A-9403-C572905E8509}" destId="{CB2101DF-342C-41F8-8823-F3FB6CFA7E43}" srcOrd="1" destOrd="0" presId="urn:microsoft.com/office/officeart/2005/8/layout/orgChart1"/>
    <dgm:cxn modelId="{FA9647EF-C1B6-400E-BED1-0F8B9FC46AFF}" type="presParOf" srcId="{909F1D93-1A36-47CB-B97E-F0DE4BC4D3AE}" destId="{DFCCF484-F978-4910-9C1D-E78EC47FD587}" srcOrd="1" destOrd="0" presId="urn:microsoft.com/office/officeart/2005/8/layout/orgChart1"/>
    <dgm:cxn modelId="{11263A6A-786B-4263-B879-7C597AF8F526}" type="presParOf" srcId="{909F1D93-1A36-47CB-B97E-F0DE4BC4D3AE}" destId="{3B2362DE-297D-4782-A46E-A783B38C782B}" srcOrd="2" destOrd="0" presId="urn:microsoft.com/office/officeart/2005/8/layout/orgChart1"/>
    <dgm:cxn modelId="{2D9BC72F-D928-4D0D-94DC-27DDEC04ADEA}" type="presParOf" srcId="{6B71C10A-DD54-40F8-92DF-9BAF60CDE0F2}" destId="{D75E6E43-5FE3-4E4A-AB07-381F15FBA2E9}" srcOrd="2" destOrd="0" presId="urn:microsoft.com/office/officeart/2005/8/layout/orgChart1"/>
    <dgm:cxn modelId="{83C751F7-7A8C-43F3-BF72-52887B69B098}" type="presParOf" srcId="{6B71C10A-DD54-40F8-92DF-9BAF60CDE0F2}" destId="{96B32D5A-8E57-4422-9F7A-D0C11EC94F4B}" srcOrd="3" destOrd="0" presId="urn:microsoft.com/office/officeart/2005/8/layout/orgChart1"/>
    <dgm:cxn modelId="{078FF4D5-31AE-452A-A08A-8C2763EA17A3}" type="presParOf" srcId="{96B32D5A-8E57-4422-9F7A-D0C11EC94F4B}" destId="{A70ACA66-748C-46C9-B085-F060151BE4F3}" srcOrd="0" destOrd="0" presId="urn:microsoft.com/office/officeart/2005/8/layout/orgChart1"/>
    <dgm:cxn modelId="{B8436B82-DD0B-4762-82B5-413AAB8236A6}" type="presParOf" srcId="{A70ACA66-748C-46C9-B085-F060151BE4F3}" destId="{899A9341-717B-4408-BE63-35EDEA253AC8}" srcOrd="0" destOrd="0" presId="urn:microsoft.com/office/officeart/2005/8/layout/orgChart1"/>
    <dgm:cxn modelId="{5F9AE2B1-09D1-44C0-93E4-8F6E10B82B5B}" type="presParOf" srcId="{A70ACA66-748C-46C9-B085-F060151BE4F3}" destId="{8FD3392B-13AE-4AD1-9299-D302D1902EFF}" srcOrd="1" destOrd="0" presId="urn:microsoft.com/office/officeart/2005/8/layout/orgChart1"/>
    <dgm:cxn modelId="{80FCCA43-B0AA-4513-852A-EE82991F87E8}" type="presParOf" srcId="{96B32D5A-8E57-4422-9F7A-D0C11EC94F4B}" destId="{C9AF6990-2C88-48CC-B525-BADE58B22B1A}" srcOrd="1" destOrd="0" presId="urn:microsoft.com/office/officeart/2005/8/layout/orgChart1"/>
    <dgm:cxn modelId="{24C28C44-7A17-4635-A4C6-010C7FEBB23A}" type="presParOf" srcId="{96B32D5A-8E57-4422-9F7A-D0C11EC94F4B}" destId="{D410BB37-6826-4874-921D-652234C65192}"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35C229-DE42-428A-A218-6A3F36B25BAB}"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800DE5B6-808D-43DE-A3D2-5219EF36967C}">
      <dgm:prSet phldrT="[Text]" custT="1"/>
      <dgm:spPr/>
      <dgm:t>
        <a:bodyPr/>
        <a:lstStyle/>
        <a:p>
          <a:pPr algn="ctr"/>
          <a:r>
            <a:rPr lang="ro-RO" sz="1600" dirty="0">
              <a:latin typeface="+mn-lt"/>
            </a:rPr>
            <a:t>  În cadrul apelului sunt sprijinite </a:t>
          </a:r>
          <a:r>
            <a:rPr lang="en-US" sz="1600" b="1" dirty="0" err="1">
              <a:latin typeface="+mn-lt"/>
            </a:rPr>
            <a:t>actiuni</a:t>
          </a:r>
          <a:r>
            <a:rPr lang="en-US" sz="1600" b="1" dirty="0">
              <a:latin typeface="+mn-lt"/>
            </a:rPr>
            <a:t> </a:t>
          </a:r>
          <a:r>
            <a:rPr lang="en-US" sz="1600" b="1" dirty="0" err="1">
              <a:latin typeface="+mn-lt"/>
            </a:rPr>
            <a:t>privind</a:t>
          </a:r>
          <a:r>
            <a:rPr lang="en-US" sz="1600" b="1" dirty="0">
              <a:latin typeface="+mn-lt"/>
            </a:rPr>
            <a:t> d</a:t>
          </a:r>
          <a:r>
            <a:rPr lang="ro-RO" sz="1600" b="1" dirty="0">
              <a:latin typeface="+mn-lt"/>
            </a:rPr>
            <a:t>ezvoltarea investițiilor productive în IMM care sprijină creșterea durabilă și crearea de locuri de muncă</a:t>
          </a:r>
          <a:r>
            <a:rPr lang="en-US" sz="1600" b="1" dirty="0">
              <a:latin typeface="+mn-lt"/>
            </a:rPr>
            <a:t>,</a:t>
          </a:r>
          <a:r>
            <a:rPr lang="ro-RO" sz="1600" b="1" dirty="0">
              <a:latin typeface="+mn-lt"/>
            </a:rPr>
            <a:t> inclusiv formarea, perfecționarea și recalificarea persoanelor afectate de tranziția către o economie neutră din punct de vedere climatic.</a:t>
          </a:r>
          <a:endParaRPr lang="en-US" sz="1600" b="1" dirty="0">
            <a:latin typeface="+mn-lt"/>
          </a:endParaRPr>
        </a:p>
      </dgm:t>
    </dgm:pt>
    <dgm:pt modelId="{D0199CFC-88CF-43CA-A3AE-6632D5132EA4}" type="parTrans" cxnId="{A52F74CA-2FDC-4292-843E-34FB91716A66}">
      <dgm:prSet/>
      <dgm:spPr/>
      <dgm:t>
        <a:bodyPr/>
        <a:lstStyle/>
        <a:p>
          <a:pPr algn="ctr"/>
          <a:endParaRPr lang="en-US" sz="1550">
            <a:latin typeface="+mn-lt"/>
          </a:endParaRPr>
        </a:p>
      </dgm:t>
    </dgm:pt>
    <dgm:pt modelId="{CFD17BCF-416C-4577-AD4D-1967C70B0EBA}" type="sibTrans" cxnId="{A52F74CA-2FDC-4292-843E-34FB91716A66}">
      <dgm:prSet/>
      <dgm:spPr/>
      <dgm:t>
        <a:bodyPr/>
        <a:lstStyle/>
        <a:p>
          <a:pPr algn="ctr"/>
          <a:endParaRPr lang="en-US" sz="1550">
            <a:latin typeface="+mn-lt"/>
          </a:endParaRPr>
        </a:p>
      </dgm:t>
    </dgm:pt>
    <dgm:pt modelId="{20F888D1-F250-4E58-B710-414C8C771187}">
      <dgm:prSet phldrT="[Text]" custT="1"/>
      <dgm:spPr/>
      <dgm:t>
        <a:bodyPr/>
        <a:lstStyle/>
        <a:p>
          <a:pPr algn="ctr"/>
          <a:r>
            <a:rPr lang="en-US" sz="1800" dirty="0">
              <a:latin typeface="+mn-lt"/>
            </a:rPr>
            <a:t>S</a:t>
          </a:r>
          <a:r>
            <a:rPr lang="ro-RO" sz="1800" dirty="0">
              <a:latin typeface="+mn-lt"/>
            </a:rPr>
            <a:t>unt prioritizate </a:t>
          </a:r>
          <a:r>
            <a:rPr lang="ro-RO" sz="1800" b="1" dirty="0">
              <a:latin typeface="+mn-lt"/>
            </a:rPr>
            <a:t>investițiile productive în domeniile cuprinse în PTJ 2021-2027</a:t>
          </a:r>
          <a:r>
            <a:rPr lang="en-US" sz="1800" b="1" dirty="0">
              <a:latin typeface="+mn-lt"/>
            </a:rPr>
            <a:t> </a:t>
          </a:r>
          <a:r>
            <a:rPr lang="en-US" sz="1800" b="1" dirty="0" err="1">
              <a:latin typeface="+mn-lt"/>
            </a:rPr>
            <a:t>și</a:t>
          </a:r>
          <a:r>
            <a:rPr lang="en-US" sz="1800" b="1" dirty="0">
              <a:latin typeface="+mn-lt"/>
            </a:rPr>
            <a:t> </a:t>
          </a:r>
          <a:r>
            <a:rPr lang="en-US" sz="1800" b="1" dirty="0" err="1">
              <a:latin typeface="+mn-lt"/>
            </a:rPr>
            <a:t>cele</a:t>
          </a:r>
          <a:r>
            <a:rPr lang="en-US" sz="1800" b="1" dirty="0">
              <a:latin typeface="+mn-lt"/>
            </a:rPr>
            <a:t> din </a:t>
          </a:r>
          <a:r>
            <a:rPr lang="en-US" sz="1800" b="1" dirty="0" err="1">
              <a:latin typeface="+mn-lt"/>
            </a:rPr>
            <a:t>strategiile</a:t>
          </a:r>
          <a:r>
            <a:rPr lang="en-US" sz="1800" b="1" dirty="0">
              <a:latin typeface="+mn-lt"/>
            </a:rPr>
            <a:t> de </a:t>
          </a:r>
          <a:r>
            <a:rPr lang="en-US" sz="1800" b="1" dirty="0" err="1">
              <a:latin typeface="+mn-lt"/>
            </a:rPr>
            <a:t>specializare</a:t>
          </a:r>
          <a:r>
            <a:rPr lang="en-US" sz="1800" b="1" dirty="0">
              <a:latin typeface="+mn-lt"/>
            </a:rPr>
            <a:t> </a:t>
          </a:r>
          <a:r>
            <a:rPr lang="en-US" sz="1800" b="1" dirty="0" err="1">
              <a:latin typeface="+mn-lt"/>
            </a:rPr>
            <a:t>inteligentă</a:t>
          </a:r>
          <a:r>
            <a:rPr lang="ro-RO" sz="1800" b="1" dirty="0">
              <a:latin typeface="+mn-lt"/>
            </a:rPr>
            <a:t>, </a:t>
          </a:r>
          <a:r>
            <a:rPr lang="en-US" sz="1800" dirty="0">
              <a:latin typeface="+mn-lt"/>
            </a:rPr>
            <a:t>care </a:t>
          </a:r>
          <a:r>
            <a:rPr lang="ro-RO" sz="1800" dirty="0">
              <a:latin typeface="+mn-lt"/>
            </a:rPr>
            <a:t>să nu fie excluse în conformitate cu</a:t>
          </a:r>
          <a:r>
            <a:rPr lang="en-US" sz="1800" dirty="0">
              <a:latin typeface="+mn-lt"/>
            </a:rPr>
            <a:t> </a:t>
          </a:r>
          <a:r>
            <a:rPr lang="ro-RO" sz="1800" dirty="0">
              <a:latin typeface="+mn-lt"/>
            </a:rPr>
            <a:t>Reg</a:t>
          </a:r>
          <a:r>
            <a:rPr lang="en-US" sz="1800" dirty="0">
              <a:latin typeface="+mn-lt"/>
            </a:rPr>
            <a:t>.</a:t>
          </a:r>
          <a:r>
            <a:rPr lang="ro-RO" sz="1800" dirty="0">
              <a:latin typeface="+mn-lt"/>
            </a:rPr>
            <a:t> (UE) nr. 1060/2021, Reg</a:t>
          </a:r>
          <a:r>
            <a:rPr lang="en-US" sz="1800" dirty="0">
              <a:latin typeface="+mn-lt"/>
            </a:rPr>
            <a:t>.</a:t>
          </a:r>
          <a:r>
            <a:rPr lang="ro-RO" sz="1800" dirty="0">
              <a:latin typeface="+mn-lt"/>
            </a:rPr>
            <a:t>(UE) nr. 1056/2021, Reg</a:t>
          </a:r>
          <a:r>
            <a:rPr lang="en-US" sz="1800" dirty="0">
              <a:latin typeface="+mn-lt"/>
            </a:rPr>
            <a:t>.</a:t>
          </a:r>
          <a:r>
            <a:rPr lang="ro-RO" sz="1800" dirty="0">
              <a:latin typeface="+mn-lt"/>
            </a:rPr>
            <a:t> (UE)</a:t>
          </a:r>
          <a:r>
            <a:rPr lang="en-US" sz="1800" dirty="0">
              <a:latin typeface="+mn-lt"/>
            </a:rPr>
            <a:t> </a:t>
          </a:r>
          <a:r>
            <a:rPr lang="ro-RO" sz="1800" dirty="0">
              <a:latin typeface="+mn-lt"/>
            </a:rPr>
            <a:t>nr.651/2014 și Reg</a:t>
          </a:r>
          <a:r>
            <a:rPr lang="en-US" sz="1800" dirty="0">
              <a:latin typeface="+mn-lt"/>
            </a:rPr>
            <a:t>.</a:t>
          </a:r>
          <a:r>
            <a:rPr lang="ro-RO" sz="1800" dirty="0">
              <a:latin typeface="+mn-lt"/>
            </a:rPr>
            <a:t> (UE) nr. 1407/2013.</a:t>
          </a:r>
          <a:endParaRPr lang="en-US" sz="1800" dirty="0">
            <a:latin typeface="+mn-lt"/>
          </a:endParaRPr>
        </a:p>
      </dgm:t>
    </dgm:pt>
    <dgm:pt modelId="{0F5FC356-A65F-4CC5-9384-BC523BBC5A74}" type="parTrans" cxnId="{EC054B67-9D3E-443F-A4B7-1573D827477C}">
      <dgm:prSet/>
      <dgm:spPr/>
      <dgm:t>
        <a:bodyPr/>
        <a:lstStyle/>
        <a:p>
          <a:pPr algn="ctr"/>
          <a:endParaRPr lang="en-US" sz="1550">
            <a:latin typeface="+mn-lt"/>
          </a:endParaRPr>
        </a:p>
      </dgm:t>
    </dgm:pt>
    <dgm:pt modelId="{95C62628-768E-46B7-A51F-D4859C6D9AEE}" type="sibTrans" cxnId="{EC054B67-9D3E-443F-A4B7-1573D827477C}">
      <dgm:prSet/>
      <dgm:spPr/>
      <dgm:t>
        <a:bodyPr/>
        <a:lstStyle/>
        <a:p>
          <a:pPr algn="ctr"/>
          <a:endParaRPr lang="en-US" sz="1550">
            <a:latin typeface="+mn-lt"/>
          </a:endParaRPr>
        </a:p>
      </dgm:t>
    </dgm:pt>
    <dgm:pt modelId="{4792FEA4-9D0F-473A-A986-6BCEAFBA561A}">
      <dgm:prSet phldrT="[Text]" custT="1"/>
      <dgm:spPr/>
      <dgm:t>
        <a:bodyPr/>
        <a:lstStyle/>
        <a:p>
          <a:pPr algn="ctr">
            <a:buNone/>
          </a:pPr>
          <a:endParaRPr lang="ro-RO" sz="1800" dirty="0">
            <a:latin typeface="+mn-lt"/>
          </a:endParaRPr>
        </a:p>
        <a:p>
          <a:pPr algn="ctr">
            <a:buNone/>
          </a:pPr>
          <a:r>
            <a:rPr lang="en-US" sz="1800" dirty="0" err="1">
              <a:latin typeface="+mn-lt"/>
            </a:rPr>
            <a:t>Acțiunile</a:t>
          </a:r>
          <a:r>
            <a:rPr lang="en-US" sz="1800" dirty="0">
              <a:latin typeface="+mn-lt"/>
            </a:rPr>
            <a:t> </a:t>
          </a:r>
          <a:r>
            <a:rPr lang="en-US" sz="1800" dirty="0" err="1">
              <a:latin typeface="+mn-lt"/>
            </a:rPr>
            <a:t>privind</a:t>
          </a:r>
          <a:r>
            <a:rPr lang="en-US" sz="1800" dirty="0">
              <a:latin typeface="+mn-lt"/>
            </a:rPr>
            <a:t> </a:t>
          </a:r>
          <a:r>
            <a:rPr lang="en-US" sz="1800" dirty="0" err="1">
              <a:latin typeface="+mn-lt"/>
            </a:rPr>
            <a:t>investițiile</a:t>
          </a:r>
          <a:r>
            <a:rPr lang="en-US" sz="1800" dirty="0">
              <a:latin typeface="+mn-lt"/>
            </a:rPr>
            <a:t> productive </a:t>
          </a:r>
          <a:r>
            <a:rPr lang="en-US" sz="1800" dirty="0" err="1">
              <a:latin typeface="+mn-lt"/>
            </a:rPr>
            <a:t>în</a:t>
          </a:r>
          <a:r>
            <a:rPr lang="en-US" sz="1800" dirty="0">
              <a:latin typeface="+mn-lt"/>
            </a:rPr>
            <a:t> IMM </a:t>
          </a:r>
          <a:r>
            <a:rPr lang="en-US" sz="1800" b="1" dirty="0" err="1">
              <a:latin typeface="+mn-lt"/>
            </a:rPr>
            <a:t>trebuie</a:t>
          </a:r>
          <a:r>
            <a:rPr lang="en-US" sz="1800" b="1" dirty="0">
              <a:latin typeface="+mn-lt"/>
            </a:rPr>
            <a:t> </a:t>
          </a:r>
          <a:r>
            <a:rPr lang="en-US" sz="1800" b="1" dirty="0" err="1">
              <a:latin typeface="+mn-lt"/>
            </a:rPr>
            <a:t>să</a:t>
          </a:r>
          <a:r>
            <a:rPr lang="en-US" sz="1800" b="1" dirty="0">
              <a:latin typeface="+mn-lt"/>
            </a:rPr>
            <a:t> </a:t>
          </a:r>
          <a:r>
            <a:rPr lang="en-US" sz="1800" b="1" dirty="0" err="1">
              <a:latin typeface="+mn-lt"/>
            </a:rPr>
            <a:t>vizeze</a:t>
          </a:r>
          <a:r>
            <a:rPr lang="en-US" sz="1800" b="1" dirty="0">
              <a:latin typeface="+mn-lt"/>
            </a:rPr>
            <a:t> </a:t>
          </a:r>
          <a:r>
            <a:rPr lang="en-US" sz="1800" b="1" dirty="0" err="1">
              <a:latin typeface="+mn-lt"/>
            </a:rPr>
            <a:t>investiții</a:t>
          </a:r>
          <a:r>
            <a:rPr lang="en-US" sz="1800" b="1" dirty="0">
              <a:latin typeface="+mn-lt"/>
            </a:rPr>
            <a:t> </a:t>
          </a:r>
          <a:r>
            <a:rPr lang="en-US" sz="1800" b="1" dirty="0" err="1">
              <a:latin typeface="+mn-lt"/>
            </a:rPr>
            <a:t>inițiale</a:t>
          </a:r>
          <a:r>
            <a:rPr lang="en-US" sz="1800" b="1" dirty="0">
              <a:latin typeface="+mn-lt"/>
            </a:rPr>
            <a:t> </a:t>
          </a:r>
          <a:r>
            <a:rPr lang="en-US" sz="1800" dirty="0" err="1">
              <a:latin typeface="+mn-lt"/>
            </a:rPr>
            <a:t>în</a:t>
          </a:r>
          <a:r>
            <a:rPr lang="en-US" sz="1800" dirty="0">
              <a:latin typeface="+mn-lt"/>
            </a:rPr>
            <a:t> </a:t>
          </a:r>
          <a:r>
            <a:rPr lang="en-US" sz="1800" dirty="0" err="1">
              <a:latin typeface="+mn-lt"/>
            </a:rPr>
            <a:t>conformitate</a:t>
          </a:r>
          <a:r>
            <a:rPr lang="en-US" sz="1800" dirty="0">
              <a:latin typeface="+mn-lt"/>
            </a:rPr>
            <a:t> cu </a:t>
          </a:r>
          <a:r>
            <a:rPr lang="en-US" sz="1800" dirty="0" err="1">
              <a:latin typeface="+mn-lt"/>
            </a:rPr>
            <a:t>prevederile</a:t>
          </a:r>
          <a:r>
            <a:rPr lang="en-US" sz="1800" dirty="0">
              <a:latin typeface="+mn-lt"/>
            </a:rPr>
            <a:t> </a:t>
          </a:r>
          <a:r>
            <a:rPr lang="en-US" sz="1800" dirty="0" err="1">
              <a:latin typeface="+mn-lt"/>
            </a:rPr>
            <a:t>Regulamentului</a:t>
          </a:r>
          <a:r>
            <a:rPr lang="en-US" sz="1800" dirty="0">
              <a:latin typeface="+mn-lt"/>
            </a:rPr>
            <a:t> UE 651/2014</a:t>
          </a:r>
          <a:endParaRPr lang="ro-RO" sz="1800" dirty="0">
            <a:latin typeface="+mn-lt"/>
          </a:endParaRPr>
        </a:p>
        <a:p>
          <a:pPr algn="ctr">
            <a:buNone/>
          </a:pPr>
          <a:endParaRPr lang="ro-RO" sz="1800" dirty="0">
            <a:latin typeface="+mn-lt"/>
          </a:endParaRPr>
        </a:p>
        <a:p>
          <a:pPr algn="ctr">
            <a:buNone/>
          </a:pPr>
          <a:r>
            <a:rPr lang="en-US" sz="1800" dirty="0" err="1">
              <a:latin typeface="+mn-lt"/>
            </a:rPr>
            <a:t>Investițiile</a:t>
          </a:r>
          <a:r>
            <a:rPr lang="en-US" sz="1800" dirty="0">
              <a:latin typeface="+mn-lt"/>
            </a:rPr>
            <a:t> productive </a:t>
          </a:r>
          <a:r>
            <a:rPr lang="en-US" sz="1800" dirty="0" err="1">
              <a:latin typeface="+mn-lt"/>
            </a:rPr>
            <a:t>trebuie</a:t>
          </a:r>
          <a:r>
            <a:rPr lang="en-US" sz="1800" dirty="0">
              <a:latin typeface="+mn-lt"/>
            </a:rPr>
            <a:t> </a:t>
          </a:r>
          <a:r>
            <a:rPr lang="en-US" sz="1800" b="1" dirty="0" err="1">
              <a:latin typeface="+mn-lt"/>
            </a:rPr>
            <a:t>sa</a:t>
          </a:r>
          <a:r>
            <a:rPr lang="en-US" sz="1800" b="1" dirty="0">
              <a:latin typeface="+mn-lt"/>
            </a:rPr>
            <a:t> </a:t>
          </a:r>
          <a:r>
            <a:rPr lang="en-US" sz="1800" b="1" dirty="0" err="1">
              <a:latin typeface="+mn-lt"/>
            </a:rPr>
            <a:t>respecte</a:t>
          </a:r>
          <a:r>
            <a:rPr lang="en-US" sz="1800" b="1" dirty="0">
              <a:latin typeface="+mn-lt"/>
            </a:rPr>
            <a:t> </a:t>
          </a:r>
          <a:r>
            <a:rPr lang="en-US" sz="1800" b="1" dirty="0" err="1">
              <a:latin typeface="+mn-lt"/>
            </a:rPr>
            <a:t>principiul</a:t>
          </a:r>
          <a:r>
            <a:rPr lang="en-US" sz="1800" b="1" dirty="0">
              <a:latin typeface="+mn-lt"/>
            </a:rPr>
            <a:t> DNSH</a:t>
          </a:r>
        </a:p>
      </dgm:t>
    </dgm:pt>
    <dgm:pt modelId="{EFAC8E74-AAA0-4FF7-9A7C-8A83843D9099}" type="sibTrans" cxnId="{D1D83F84-B447-4255-992A-662EF77C9089}">
      <dgm:prSet/>
      <dgm:spPr/>
      <dgm:t>
        <a:bodyPr/>
        <a:lstStyle/>
        <a:p>
          <a:pPr algn="ctr"/>
          <a:endParaRPr lang="en-US" sz="1550">
            <a:latin typeface="+mn-lt"/>
          </a:endParaRPr>
        </a:p>
      </dgm:t>
    </dgm:pt>
    <dgm:pt modelId="{FD8E3D67-5748-40BC-9052-2C1834D72DAE}" type="parTrans" cxnId="{D1D83F84-B447-4255-992A-662EF77C9089}">
      <dgm:prSet/>
      <dgm:spPr/>
      <dgm:t>
        <a:bodyPr/>
        <a:lstStyle/>
        <a:p>
          <a:pPr algn="ctr"/>
          <a:endParaRPr lang="en-US" sz="1550">
            <a:latin typeface="+mn-lt"/>
          </a:endParaRPr>
        </a:p>
      </dgm:t>
    </dgm:pt>
    <dgm:pt modelId="{8406BF05-C9C7-4EA0-B54A-030F8E936CA3}" type="pres">
      <dgm:prSet presAssocID="{EA35C229-DE42-428A-A218-6A3F36B25BAB}" presName="Name0" presStyleCnt="0">
        <dgm:presLayoutVars>
          <dgm:dir/>
          <dgm:resizeHandles val="exact"/>
        </dgm:presLayoutVars>
      </dgm:prSet>
      <dgm:spPr/>
    </dgm:pt>
    <dgm:pt modelId="{C146812C-2241-4563-ADBF-ADF674265071}" type="pres">
      <dgm:prSet presAssocID="{800DE5B6-808D-43DE-A3D2-5219EF36967C}" presName="node" presStyleLbl="node1" presStyleIdx="0" presStyleCnt="3">
        <dgm:presLayoutVars>
          <dgm:bulletEnabled val="1"/>
        </dgm:presLayoutVars>
      </dgm:prSet>
      <dgm:spPr/>
    </dgm:pt>
    <dgm:pt modelId="{9A0C49DD-41E5-45B8-B0D3-BEB04EF9CB5D}" type="pres">
      <dgm:prSet presAssocID="{CFD17BCF-416C-4577-AD4D-1967C70B0EBA}" presName="sibTrans" presStyleCnt="0"/>
      <dgm:spPr/>
    </dgm:pt>
    <dgm:pt modelId="{0147E9DC-EAD7-4E58-8C3E-336A422F09A6}" type="pres">
      <dgm:prSet presAssocID="{4792FEA4-9D0F-473A-A986-6BCEAFBA561A}" presName="node" presStyleLbl="node1" presStyleIdx="1" presStyleCnt="3">
        <dgm:presLayoutVars>
          <dgm:bulletEnabled val="1"/>
        </dgm:presLayoutVars>
      </dgm:prSet>
      <dgm:spPr/>
    </dgm:pt>
    <dgm:pt modelId="{2CF20797-3747-4B64-A126-9212E115F643}" type="pres">
      <dgm:prSet presAssocID="{EFAC8E74-AAA0-4FF7-9A7C-8A83843D9099}" presName="sibTrans" presStyleCnt="0"/>
      <dgm:spPr/>
    </dgm:pt>
    <dgm:pt modelId="{02DD3D2B-E035-4948-89E6-3A5CD9F3E24A}" type="pres">
      <dgm:prSet presAssocID="{20F888D1-F250-4E58-B710-414C8C771187}" presName="node" presStyleLbl="node1" presStyleIdx="2" presStyleCnt="3">
        <dgm:presLayoutVars>
          <dgm:bulletEnabled val="1"/>
        </dgm:presLayoutVars>
      </dgm:prSet>
      <dgm:spPr/>
    </dgm:pt>
  </dgm:ptLst>
  <dgm:cxnLst>
    <dgm:cxn modelId="{452DF423-B96C-4F62-BCE3-4957B4A3C6D8}" type="presOf" srcId="{800DE5B6-808D-43DE-A3D2-5219EF36967C}" destId="{C146812C-2241-4563-ADBF-ADF674265071}" srcOrd="0" destOrd="0" presId="urn:microsoft.com/office/officeart/2005/8/layout/hList6"/>
    <dgm:cxn modelId="{5DE2692A-5A4A-4550-BD29-A31CE987F260}" type="presOf" srcId="{4792FEA4-9D0F-473A-A986-6BCEAFBA561A}" destId="{0147E9DC-EAD7-4E58-8C3E-336A422F09A6}" srcOrd="0" destOrd="0" presId="urn:microsoft.com/office/officeart/2005/8/layout/hList6"/>
    <dgm:cxn modelId="{EC054B67-9D3E-443F-A4B7-1573D827477C}" srcId="{EA35C229-DE42-428A-A218-6A3F36B25BAB}" destId="{20F888D1-F250-4E58-B710-414C8C771187}" srcOrd="2" destOrd="0" parTransId="{0F5FC356-A65F-4CC5-9384-BC523BBC5A74}" sibTransId="{95C62628-768E-46B7-A51F-D4859C6D9AEE}"/>
    <dgm:cxn modelId="{D1D83F84-B447-4255-992A-662EF77C9089}" srcId="{EA35C229-DE42-428A-A218-6A3F36B25BAB}" destId="{4792FEA4-9D0F-473A-A986-6BCEAFBA561A}" srcOrd="1" destOrd="0" parTransId="{FD8E3D67-5748-40BC-9052-2C1834D72DAE}" sibTransId="{EFAC8E74-AAA0-4FF7-9A7C-8A83843D9099}"/>
    <dgm:cxn modelId="{A52F74CA-2FDC-4292-843E-34FB91716A66}" srcId="{EA35C229-DE42-428A-A218-6A3F36B25BAB}" destId="{800DE5B6-808D-43DE-A3D2-5219EF36967C}" srcOrd="0" destOrd="0" parTransId="{D0199CFC-88CF-43CA-A3AE-6632D5132EA4}" sibTransId="{CFD17BCF-416C-4577-AD4D-1967C70B0EBA}"/>
    <dgm:cxn modelId="{57E172E2-19D3-4BAE-8F4A-3DEF5C41F278}" type="presOf" srcId="{EA35C229-DE42-428A-A218-6A3F36B25BAB}" destId="{8406BF05-C9C7-4EA0-B54A-030F8E936CA3}" srcOrd="0" destOrd="0" presId="urn:microsoft.com/office/officeart/2005/8/layout/hList6"/>
    <dgm:cxn modelId="{8926B6F1-9DFF-4D57-838D-EDBA519F1B49}" type="presOf" srcId="{20F888D1-F250-4E58-B710-414C8C771187}" destId="{02DD3D2B-E035-4948-89E6-3A5CD9F3E24A}" srcOrd="0" destOrd="0" presId="urn:microsoft.com/office/officeart/2005/8/layout/hList6"/>
    <dgm:cxn modelId="{C77C7B83-0845-4DFA-B7B0-7D80DFD8D64D}" type="presParOf" srcId="{8406BF05-C9C7-4EA0-B54A-030F8E936CA3}" destId="{C146812C-2241-4563-ADBF-ADF674265071}" srcOrd="0" destOrd="0" presId="urn:microsoft.com/office/officeart/2005/8/layout/hList6"/>
    <dgm:cxn modelId="{7A3008E2-5C98-4D43-A4C6-E0893968832E}" type="presParOf" srcId="{8406BF05-C9C7-4EA0-B54A-030F8E936CA3}" destId="{9A0C49DD-41E5-45B8-B0D3-BEB04EF9CB5D}" srcOrd="1" destOrd="0" presId="urn:microsoft.com/office/officeart/2005/8/layout/hList6"/>
    <dgm:cxn modelId="{51164DF8-9FF1-44C2-91AB-8AFE4E2DFA4F}" type="presParOf" srcId="{8406BF05-C9C7-4EA0-B54A-030F8E936CA3}" destId="{0147E9DC-EAD7-4E58-8C3E-336A422F09A6}" srcOrd="2" destOrd="0" presId="urn:microsoft.com/office/officeart/2005/8/layout/hList6"/>
    <dgm:cxn modelId="{43706878-106D-4E03-A23C-CE6A6C91F788}" type="presParOf" srcId="{8406BF05-C9C7-4EA0-B54A-030F8E936CA3}" destId="{2CF20797-3747-4B64-A126-9212E115F643}" srcOrd="3" destOrd="0" presId="urn:microsoft.com/office/officeart/2005/8/layout/hList6"/>
    <dgm:cxn modelId="{D8082AEA-E565-4572-8EB1-ECACE064D709}" type="presParOf" srcId="{8406BF05-C9C7-4EA0-B54A-030F8E936CA3}" destId="{02DD3D2B-E035-4948-89E6-3A5CD9F3E24A}"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C18B9-A251-439E-9146-A3B09C364628}">
      <dsp:nvSpPr>
        <dsp:cNvPr id="0" name=""/>
        <dsp:cNvSpPr/>
      </dsp:nvSpPr>
      <dsp:spPr>
        <a:xfrm>
          <a:off x="0" y="0"/>
          <a:ext cx="6303941" cy="132188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33CC33"/>
              </a:solidFill>
            </a:rPr>
            <a:t>PROGRAMUL TRANZITIE JUSTA</a:t>
          </a:r>
          <a:endParaRPr lang="en-US" sz="2800" kern="1200" dirty="0">
            <a:solidFill>
              <a:srgbClr val="33CC33"/>
            </a:solidFill>
          </a:endParaRPr>
        </a:p>
      </dsp:txBody>
      <dsp:txXfrm>
        <a:off x="1392976" y="0"/>
        <a:ext cx="4910964" cy="1321887"/>
      </dsp:txXfrm>
    </dsp:sp>
    <dsp:sp modelId="{7E7D01A1-CA4D-434F-BFA6-EEB167C900A0}">
      <dsp:nvSpPr>
        <dsp:cNvPr id="0" name=""/>
        <dsp:cNvSpPr/>
      </dsp:nvSpPr>
      <dsp:spPr>
        <a:xfrm>
          <a:off x="132188" y="132188"/>
          <a:ext cx="1260788" cy="10575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540995B-0CC9-429F-BCC7-E75F5F743D73}">
      <dsp:nvSpPr>
        <dsp:cNvPr id="0" name=""/>
        <dsp:cNvSpPr/>
      </dsp:nvSpPr>
      <dsp:spPr>
        <a:xfrm>
          <a:off x="0" y="1454076"/>
          <a:ext cx="6303941" cy="132188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33CC33"/>
              </a:solidFill>
            </a:rPr>
            <a:t>ACTIUNEA</a:t>
          </a:r>
        </a:p>
        <a:p>
          <a:pPr marL="0" lvl="0" indent="0" algn="ctr" defTabSz="1244600">
            <a:lnSpc>
              <a:spcPct val="90000"/>
            </a:lnSpc>
            <a:spcBef>
              <a:spcPct val="0"/>
            </a:spcBef>
            <a:spcAft>
              <a:spcPct val="35000"/>
            </a:spcAft>
            <a:buNone/>
          </a:pPr>
          <a:r>
            <a:rPr lang="en-US" sz="2200" b="1" kern="1200" dirty="0">
              <a:solidFill>
                <a:srgbClr val="0070C0"/>
              </a:solidFill>
            </a:rPr>
            <a:t>DEZVOLTAREA INTREPRINDERILOR SI A ANTREPRENORIATULUI</a:t>
          </a:r>
          <a:endParaRPr lang="en-US" sz="2200" kern="1200" dirty="0">
            <a:solidFill>
              <a:srgbClr val="0070C0"/>
            </a:solidFill>
          </a:endParaRPr>
        </a:p>
      </dsp:txBody>
      <dsp:txXfrm>
        <a:off x="1392976" y="1454076"/>
        <a:ext cx="4910964" cy="1321887"/>
      </dsp:txXfrm>
    </dsp:sp>
    <dsp:sp modelId="{8A983F61-DCC6-4257-B165-4EB0DD300D2E}">
      <dsp:nvSpPr>
        <dsp:cNvPr id="0" name=""/>
        <dsp:cNvSpPr/>
      </dsp:nvSpPr>
      <dsp:spPr>
        <a:xfrm>
          <a:off x="132188" y="1586264"/>
          <a:ext cx="1260788" cy="1057509"/>
        </a:xfrm>
        <a:prstGeom prst="roundRect">
          <a:avLst>
            <a:gd name="adj" fmla="val 10000"/>
          </a:avLst>
        </a:prstGeom>
        <a:blipFill>
          <a:blip xmlns:r="http://schemas.openxmlformats.org/officeDocument/2006/relationships" r:embed="rId2"/>
          <a:srcRect/>
          <a:stretch>
            <a:fillRect l="-1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EC52D1-1948-464E-A015-6F427AD274AC}">
      <dsp:nvSpPr>
        <dsp:cNvPr id="0" name=""/>
        <dsp:cNvSpPr/>
      </dsp:nvSpPr>
      <dsp:spPr>
        <a:xfrm>
          <a:off x="0" y="2908152"/>
          <a:ext cx="6303941" cy="132188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rgbClr val="3CCE5F"/>
              </a:solidFill>
              <a:latin typeface="Quicksand"/>
            </a:rPr>
            <a:t>COMPONENTA</a:t>
          </a:r>
          <a:r>
            <a:rPr lang="en-US" sz="2200" b="1" kern="1200" dirty="0">
              <a:latin typeface="Quicksand"/>
            </a:rPr>
            <a:t> </a:t>
          </a:r>
          <a:endParaRPr lang="en-US" sz="2200" kern="1200" dirty="0"/>
        </a:p>
        <a:p>
          <a:pPr marL="171450" lvl="1" indent="-171450" algn="ctr" defTabSz="711200">
            <a:lnSpc>
              <a:spcPct val="90000"/>
            </a:lnSpc>
            <a:spcBef>
              <a:spcPct val="0"/>
            </a:spcBef>
            <a:spcAft>
              <a:spcPct val="15000"/>
            </a:spcAft>
            <a:buNone/>
          </a:pPr>
          <a:r>
            <a:rPr lang="en-US" sz="1600" b="1" kern="1200" dirty="0">
              <a:solidFill>
                <a:srgbClr val="0070C0"/>
              </a:solidFill>
              <a:latin typeface="Quicksand"/>
            </a:rPr>
            <a:t>INVESTIȚII PENTRU DEZVOLTAREA IMM CARE SPRIJINA CRESTEREA DURABILA SI CREAREA DE LOCURI DE MUNCA </a:t>
          </a:r>
          <a:endParaRPr lang="en-US" sz="1600" kern="1200" dirty="0">
            <a:solidFill>
              <a:srgbClr val="0070C0"/>
            </a:solidFill>
          </a:endParaRPr>
        </a:p>
      </dsp:txBody>
      <dsp:txXfrm>
        <a:off x="1392976" y="2908152"/>
        <a:ext cx="4910964" cy="1321887"/>
      </dsp:txXfrm>
    </dsp:sp>
    <dsp:sp modelId="{F5F47B95-EB5C-423E-BEEC-D30DA6BF60EF}">
      <dsp:nvSpPr>
        <dsp:cNvPr id="0" name=""/>
        <dsp:cNvSpPr/>
      </dsp:nvSpPr>
      <dsp:spPr>
        <a:xfrm>
          <a:off x="132188" y="3040341"/>
          <a:ext cx="1260788" cy="10575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2C269-441E-4DEE-AA89-110CE6E283CC}">
      <dsp:nvSpPr>
        <dsp:cNvPr id="0" name=""/>
        <dsp:cNvSpPr/>
      </dsp:nvSpPr>
      <dsp:spPr>
        <a:xfrm>
          <a:off x="0" y="0"/>
          <a:ext cx="1683598" cy="1683598"/>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76F077-24F0-4CF0-89AA-2971FB4D24A8}">
      <dsp:nvSpPr>
        <dsp:cNvPr id="0" name=""/>
        <dsp:cNvSpPr/>
      </dsp:nvSpPr>
      <dsp:spPr>
        <a:xfrm>
          <a:off x="841799" y="0"/>
          <a:ext cx="3261602" cy="1683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dirty="0"/>
            <a:t>GORJ</a:t>
          </a:r>
          <a:r>
            <a:rPr lang="it-IT" sz="1400" b="1" kern="1200" dirty="0"/>
            <a:t> </a:t>
          </a:r>
          <a:endParaRPr lang="en-US" sz="1400" kern="1200" dirty="0"/>
        </a:p>
      </dsp:txBody>
      <dsp:txXfrm>
        <a:off x="841799" y="0"/>
        <a:ext cx="3261602" cy="505080"/>
      </dsp:txXfrm>
    </dsp:sp>
    <dsp:sp modelId="{00DC10B4-1491-4F9C-8F6B-D7D4AA339B64}">
      <dsp:nvSpPr>
        <dsp:cNvPr id="0" name=""/>
        <dsp:cNvSpPr/>
      </dsp:nvSpPr>
      <dsp:spPr>
        <a:xfrm>
          <a:off x="294630" y="505080"/>
          <a:ext cx="1094337" cy="1094337"/>
        </a:xfrm>
        <a:prstGeom prst="pie">
          <a:avLst>
            <a:gd name="adj1" fmla="val 5400000"/>
            <a:gd name="adj2" fmla="val 1620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A1FBA3-44CB-4F60-BB65-EEB8D36A2F9E}">
      <dsp:nvSpPr>
        <dsp:cNvPr id="0" name=""/>
        <dsp:cNvSpPr/>
      </dsp:nvSpPr>
      <dsp:spPr>
        <a:xfrm>
          <a:off x="841799" y="505080"/>
          <a:ext cx="3261602" cy="109433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dirty="0"/>
            <a:t>ALOCARE FINANCIARĂ</a:t>
          </a:r>
          <a:r>
            <a:rPr lang="it-IT" sz="2200" b="1" kern="1200" dirty="0"/>
            <a:t> </a:t>
          </a:r>
          <a:endParaRPr lang="en-US" sz="2200" kern="1200" dirty="0"/>
        </a:p>
      </dsp:txBody>
      <dsp:txXfrm>
        <a:off x="841799" y="505080"/>
        <a:ext cx="3261602" cy="505078"/>
      </dsp:txXfrm>
    </dsp:sp>
    <dsp:sp modelId="{841A782C-6A7D-4EDB-ABC2-F9E71EDEB80E}">
      <dsp:nvSpPr>
        <dsp:cNvPr id="0" name=""/>
        <dsp:cNvSpPr/>
      </dsp:nvSpPr>
      <dsp:spPr>
        <a:xfrm>
          <a:off x="589259" y="1010159"/>
          <a:ext cx="505078" cy="505078"/>
        </a:xfrm>
        <a:prstGeom prst="pie">
          <a:avLst>
            <a:gd name="adj1" fmla="val 54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E64F89-15F5-4E37-9546-12BB67B50F96}">
      <dsp:nvSpPr>
        <dsp:cNvPr id="0" name=""/>
        <dsp:cNvSpPr/>
      </dsp:nvSpPr>
      <dsp:spPr>
        <a:xfrm>
          <a:off x="841799" y="1010159"/>
          <a:ext cx="3261602" cy="5050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184.898.599 euro</a:t>
          </a:r>
          <a:endParaRPr lang="en-US" sz="2000" kern="1200" dirty="0"/>
        </a:p>
      </dsp:txBody>
      <dsp:txXfrm>
        <a:off x="841799" y="1010159"/>
        <a:ext cx="3261602" cy="505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E4EB-0122-43C4-B20B-9612853425C8}">
      <dsp:nvSpPr>
        <dsp:cNvPr id="0" name=""/>
        <dsp:cNvSpPr/>
      </dsp:nvSpPr>
      <dsp:spPr>
        <a:xfrm>
          <a:off x="0" y="0"/>
          <a:ext cx="1683598" cy="168359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3800E7-5C10-46D9-9145-E6BD1DAA20D7}">
      <dsp:nvSpPr>
        <dsp:cNvPr id="0" name=""/>
        <dsp:cNvSpPr/>
      </dsp:nvSpPr>
      <dsp:spPr>
        <a:xfrm>
          <a:off x="841799" y="0"/>
          <a:ext cx="2804401" cy="1683598"/>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dirty="0"/>
            <a:t>DOLJ </a:t>
          </a:r>
          <a:endParaRPr lang="en-US" sz="2000" kern="1200" dirty="0"/>
        </a:p>
      </dsp:txBody>
      <dsp:txXfrm>
        <a:off x="841799" y="0"/>
        <a:ext cx="2804401" cy="505080"/>
      </dsp:txXfrm>
    </dsp:sp>
    <dsp:sp modelId="{9AD7056A-4117-411F-BBD0-01AA0D5DFBA8}">
      <dsp:nvSpPr>
        <dsp:cNvPr id="0" name=""/>
        <dsp:cNvSpPr/>
      </dsp:nvSpPr>
      <dsp:spPr>
        <a:xfrm>
          <a:off x="294630" y="505080"/>
          <a:ext cx="1094337" cy="1094337"/>
        </a:xfrm>
        <a:prstGeom prst="pie">
          <a:avLst>
            <a:gd name="adj1" fmla="val 5400000"/>
            <a:gd name="adj2" fmla="val 162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856984-0CCE-479B-88DB-5322571F0698}">
      <dsp:nvSpPr>
        <dsp:cNvPr id="0" name=""/>
        <dsp:cNvSpPr/>
      </dsp:nvSpPr>
      <dsp:spPr>
        <a:xfrm>
          <a:off x="841799" y="505080"/>
          <a:ext cx="2804401" cy="1094337"/>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dirty="0"/>
            <a:t>ALOCARE FINANCIARĂ</a:t>
          </a:r>
          <a:r>
            <a:rPr lang="it-IT" sz="2000" b="1" kern="1200" dirty="0"/>
            <a:t> </a:t>
          </a:r>
          <a:endParaRPr lang="en-US" sz="2000" kern="1200" dirty="0"/>
        </a:p>
      </dsp:txBody>
      <dsp:txXfrm>
        <a:off x="841799" y="505080"/>
        <a:ext cx="2804401" cy="505078"/>
      </dsp:txXfrm>
    </dsp:sp>
    <dsp:sp modelId="{E3C05EB4-E550-4CB3-98F6-1E23035E915A}">
      <dsp:nvSpPr>
        <dsp:cNvPr id="0" name=""/>
        <dsp:cNvSpPr/>
      </dsp:nvSpPr>
      <dsp:spPr>
        <a:xfrm>
          <a:off x="589259" y="1010159"/>
          <a:ext cx="505078" cy="505078"/>
        </a:xfrm>
        <a:prstGeom prst="pie">
          <a:avLst>
            <a:gd name="adj1" fmla="val 5400000"/>
            <a:gd name="adj2" fmla="val 162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7E97A5-B49D-414F-90B6-2E116801C979}">
      <dsp:nvSpPr>
        <dsp:cNvPr id="0" name=""/>
        <dsp:cNvSpPr/>
      </dsp:nvSpPr>
      <dsp:spPr>
        <a:xfrm>
          <a:off x="841799" y="1010159"/>
          <a:ext cx="2804401" cy="505078"/>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136.673.075  euro</a:t>
          </a:r>
          <a:endParaRPr lang="en-US" sz="2000" kern="1200" dirty="0"/>
        </a:p>
      </dsp:txBody>
      <dsp:txXfrm>
        <a:off x="841799" y="1010159"/>
        <a:ext cx="2804401" cy="50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DA5B6-07D7-46CA-96C2-3CAF45CE6841}">
      <dsp:nvSpPr>
        <dsp:cNvPr id="0" name=""/>
        <dsp:cNvSpPr/>
      </dsp:nvSpPr>
      <dsp:spPr>
        <a:xfrm>
          <a:off x="1355" y="0"/>
          <a:ext cx="2108201" cy="40098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GHIDUL SOLICITANTULUI </a:t>
          </a:r>
        </a:p>
        <a:p>
          <a:pPr marL="0" lvl="0" indent="0" algn="ctr" defTabSz="800100">
            <a:lnSpc>
              <a:spcPct val="90000"/>
            </a:lnSpc>
            <a:spcBef>
              <a:spcPct val="0"/>
            </a:spcBef>
            <a:spcAft>
              <a:spcPct val="35000"/>
            </a:spcAft>
            <a:buNone/>
          </a:pPr>
          <a:r>
            <a:rPr lang="en-US" sz="1400" b="1" kern="1200" dirty="0"/>
            <a:t>*20 </a:t>
          </a:r>
          <a:r>
            <a:rPr lang="en-US" sz="1400" b="1" kern="1200" dirty="0" err="1"/>
            <a:t>octombrie</a:t>
          </a:r>
          <a:r>
            <a:rPr lang="en-US" sz="1400" b="1" kern="1200" dirty="0"/>
            <a:t> 2023</a:t>
          </a:r>
        </a:p>
        <a:p>
          <a:pPr marL="0" lvl="0" indent="0" algn="ctr" defTabSz="800100">
            <a:lnSpc>
              <a:spcPct val="90000"/>
            </a:lnSpc>
            <a:spcBef>
              <a:spcPct val="0"/>
            </a:spcBef>
            <a:spcAft>
              <a:spcPct val="35000"/>
            </a:spcAft>
            <a:buNone/>
          </a:pPr>
          <a:r>
            <a:rPr lang="en-US" sz="16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www.mfe.gov.ro</a:t>
          </a:r>
          <a:r>
            <a:rPr lang="en-US" sz="1600" b="1" kern="1200" dirty="0">
              <a:solidFill>
                <a:schemeClr val="bg1"/>
              </a:solidFill>
            </a:rPr>
            <a:t> </a:t>
          </a:r>
          <a:endParaRPr lang="en-US" sz="1600" kern="1200" dirty="0">
            <a:solidFill>
              <a:schemeClr val="bg1"/>
            </a:solidFill>
          </a:endParaRPr>
        </a:p>
      </dsp:txBody>
      <dsp:txXfrm>
        <a:off x="1355" y="1603950"/>
        <a:ext cx="2108201" cy="1603950"/>
      </dsp:txXfrm>
    </dsp:sp>
    <dsp:sp modelId="{4BEAD789-DE1D-4C97-88BA-6805B4EC392D}">
      <dsp:nvSpPr>
        <dsp:cNvPr id="0" name=""/>
        <dsp:cNvSpPr/>
      </dsp:nvSpPr>
      <dsp:spPr>
        <a:xfrm>
          <a:off x="387811" y="240592"/>
          <a:ext cx="1335288" cy="13352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BA456B-0BD8-4CB4-8B57-2A911FF653A2}">
      <dsp:nvSpPr>
        <dsp:cNvPr id="0" name=""/>
        <dsp:cNvSpPr/>
      </dsp:nvSpPr>
      <dsp:spPr>
        <a:xfrm>
          <a:off x="2172802" y="0"/>
          <a:ext cx="2108201" cy="40098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err="1">
              <a:latin typeface="Calibri" panose="020F0502020204030204" pitchFamily="34" charset="0"/>
            </a:rPr>
            <a:t>Apelul</a:t>
          </a:r>
          <a:r>
            <a:rPr lang="en-US" sz="1400" b="0" i="0" u="none" strike="noStrike" kern="1200" baseline="0" dirty="0">
              <a:latin typeface="Calibri" panose="020F0502020204030204" pitchFamily="34" charset="0"/>
            </a:rPr>
            <a:t> </a:t>
          </a:r>
          <a:r>
            <a:rPr lang="en-US" sz="1400" b="0" i="0" u="none" strike="noStrike" kern="1200" baseline="0" dirty="0" err="1">
              <a:latin typeface="Calibri" panose="020F0502020204030204" pitchFamily="34" charset="0"/>
            </a:rPr>
            <a:t>este</a:t>
          </a:r>
          <a:endParaRPr lang="en-US" sz="1400" b="0" i="0" u="none" strike="noStrike" kern="1200" baseline="0" dirty="0">
            <a:latin typeface="Calibri" panose="020F0502020204030204" pitchFamily="34" charset="0"/>
          </a:endParaRPr>
        </a:p>
        <a:p>
          <a:pPr marL="0" lvl="0" indent="0" algn="ctr" defTabSz="622300">
            <a:lnSpc>
              <a:spcPct val="90000"/>
            </a:lnSpc>
            <a:spcBef>
              <a:spcPct val="0"/>
            </a:spcBef>
            <a:spcAft>
              <a:spcPct val="35000"/>
            </a:spcAft>
            <a:buNone/>
          </a:pPr>
          <a:r>
            <a:rPr lang="en-US" sz="1400" b="0" i="0" u="none" strike="noStrike" kern="1200" baseline="0" dirty="0">
              <a:latin typeface="Calibri" panose="020F0502020204030204" pitchFamily="34" charset="0"/>
            </a:rPr>
            <a:t> </a:t>
          </a:r>
          <a:r>
            <a:rPr lang="en-US" sz="1800" b="1" i="0" u="none" strike="noStrike" kern="1200" baseline="0" dirty="0">
              <a:latin typeface="Calibri" panose="020F0502020204030204" pitchFamily="34" charset="0"/>
            </a:rPr>
            <a:t>COMPETITIV</a:t>
          </a:r>
        </a:p>
        <a:p>
          <a:pPr marL="0" lvl="0" indent="0" algn="ctr" defTabSz="622300">
            <a:lnSpc>
              <a:spcPct val="90000"/>
            </a:lnSpc>
            <a:spcBef>
              <a:spcPct val="0"/>
            </a:spcBef>
            <a:spcAft>
              <a:spcPct val="35000"/>
            </a:spcAft>
            <a:buNone/>
          </a:pPr>
          <a:r>
            <a:rPr lang="en-US" sz="1400" b="0" i="0" u="none" strike="noStrike" kern="1200" baseline="0" dirty="0">
              <a:latin typeface="Calibri" panose="020F0502020204030204" pitchFamily="34" charset="0"/>
            </a:rPr>
            <a:t> cu termen </a:t>
          </a:r>
          <a:r>
            <a:rPr lang="en-US" sz="1400" b="0" i="0" u="none" strike="noStrike" kern="1200" baseline="0" dirty="0" err="1">
              <a:latin typeface="Calibri" panose="020F0502020204030204" pitchFamily="34" charset="0"/>
            </a:rPr>
            <a:t>limită</a:t>
          </a:r>
          <a:r>
            <a:rPr lang="en-US" sz="1400" b="0" i="0" u="none" strike="noStrike" kern="1200" baseline="0" dirty="0">
              <a:latin typeface="Calibri" panose="020F0502020204030204" pitchFamily="34" charset="0"/>
            </a:rPr>
            <a:t> de </a:t>
          </a:r>
          <a:r>
            <a:rPr lang="en-US" sz="1400" b="0" i="0" u="none" strike="noStrike" kern="1200" baseline="0" dirty="0" err="1">
              <a:latin typeface="Calibri" panose="020F0502020204030204" pitchFamily="34" charset="0"/>
            </a:rPr>
            <a:t>depunere</a:t>
          </a:r>
          <a:endParaRPr lang="en-US" sz="1400" kern="1200" dirty="0"/>
        </a:p>
      </dsp:txBody>
      <dsp:txXfrm>
        <a:off x="2172802" y="1603950"/>
        <a:ext cx="2108201" cy="1603950"/>
      </dsp:txXfrm>
    </dsp:sp>
    <dsp:sp modelId="{795EC0EB-277E-4A0B-9481-16916C445F04}">
      <dsp:nvSpPr>
        <dsp:cNvPr id="0" name=""/>
        <dsp:cNvSpPr/>
      </dsp:nvSpPr>
      <dsp:spPr>
        <a:xfrm>
          <a:off x="2559258" y="240592"/>
          <a:ext cx="1335288" cy="13352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0283903-7A17-46E5-B23A-32106727767D}">
      <dsp:nvSpPr>
        <dsp:cNvPr id="0" name=""/>
        <dsp:cNvSpPr/>
      </dsp:nvSpPr>
      <dsp:spPr>
        <a:xfrm>
          <a:off x="4344249" y="0"/>
          <a:ext cx="2108201" cy="40098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baseline="0" dirty="0">
              <a:latin typeface="Calibri" panose="020F0502020204030204" pitchFamily="34" charset="0"/>
            </a:rPr>
            <a:t>20.12.2023, </a:t>
          </a:r>
          <a:r>
            <a:rPr lang="en-US" sz="1400" b="1" i="0" u="none" strike="noStrike" kern="1200" baseline="0" dirty="0" err="1">
              <a:latin typeface="Calibri" panose="020F0502020204030204" pitchFamily="34" charset="0"/>
            </a:rPr>
            <a:t>ora</a:t>
          </a:r>
          <a:r>
            <a:rPr lang="en-US" sz="1400" b="1" i="0" u="none" strike="noStrike" kern="1200" baseline="0" dirty="0">
              <a:latin typeface="Calibri" panose="020F0502020204030204" pitchFamily="34" charset="0"/>
            </a:rPr>
            <a:t> 11:00 </a:t>
          </a:r>
          <a:endParaRPr lang="ro-RO" sz="1400" b="1" i="0" u="none" strike="noStrike" kern="1200" baseline="0" dirty="0">
            <a:latin typeface="Calibri" panose="020F0502020204030204" pitchFamily="34" charset="0"/>
          </a:endParaRPr>
        </a:p>
        <a:p>
          <a:pPr marL="0" lvl="0" indent="0" algn="ctr" defTabSz="622300">
            <a:lnSpc>
              <a:spcPct val="90000"/>
            </a:lnSpc>
            <a:spcBef>
              <a:spcPct val="0"/>
            </a:spcBef>
            <a:spcAft>
              <a:spcPct val="35000"/>
            </a:spcAft>
            <a:buNone/>
          </a:pPr>
          <a:r>
            <a:rPr lang="ro-RO" sz="1400" b="1" i="0" u="none" strike="noStrike" kern="1200" baseline="0" dirty="0">
              <a:latin typeface="Calibri" panose="020F0502020204030204" pitchFamily="34" charset="0"/>
            </a:rPr>
            <a:t>Până la</a:t>
          </a:r>
        </a:p>
        <a:p>
          <a:pPr marL="0" lvl="0" indent="0" algn="ctr" defTabSz="622300">
            <a:lnSpc>
              <a:spcPct val="90000"/>
            </a:lnSpc>
            <a:spcBef>
              <a:spcPct val="0"/>
            </a:spcBef>
            <a:spcAft>
              <a:spcPct val="35000"/>
            </a:spcAft>
            <a:buNone/>
          </a:pPr>
          <a:r>
            <a:rPr lang="en-US" sz="1400" b="1" i="0" u="none" strike="noStrike" kern="1200" baseline="0" dirty="0">
              <a:latin typeface="Calibri" panose="020F0502020204030204" pitchFamily="34" charset="0"/>
            </a:rPr>
            <a:t> 20.03.2024, </a:t>
          </a:r>
          <a:r>
            <a:rPr lang="en-US" sz="1400" b="1" i="0" u="none" strike="noStrike" kern="1200" baseline="0" dirty="0" err="1">
              <a:latin typeface="Calibri" panose="020F0502020204030204" pitchFamily="34" charset="0"/>
            </a:rPr>
            <a:t>ora</a:t>
          </a:r>
          <a:r>
            <a:rPr lang="en-US" sz="1400" b="1" i="0" u="none" strike="noStrike" kern="1200" baseline="0" dirty="0">
              <a:latin typeface="Calibri" panose="020F0502020204030204" pitchFamily="34" charset="0"/>
            </a:rPr>
            <a:t> 24:00</a:t>
          </a:r>
          <a:endParaRPr lang="ro-RO" sz="1400" b="1" i="0" u="none" strike="noStrike" kern="1200" baseline="0" dirty="0">
            <a:latin typeface="Calibri" panose="020F0502020204030204" pitchFamily="34" charset="0"/>
          </a:endParaRPr>
        </a:p>
        <a:p>
          <a:pPr marL="0" lvl="0" indent="0" algn="ctr" defTabSz="622300">
            <a:lnSpc>
              <a:spcPct val="90000"/>
            </a:lnSpc>
            <a:spcBef>
              <a:spcPct val="0"/>
            </a:spcBef>
            <a:spcAft>
              <a:spcPct val="35000"/>
            </a:spcAft>
            <a:buNone/>
          </a:pPr>
          <a:r>
            <a:rPr lang="en-US" sz="1400" b="1" i="0" u="none" strike="noStrike" kern="1200" baseline="0" dirty="0">
              <a:latin typeface="Calibri" panose="020F0502020204030204" pitchFamily="34" charset="0"/>
            </a:rPr>
            <a:t> *</a:t>
          </a:r>
          <a:r>
            <a:rPr lang="en-US" sz="1400" b="0" i="0" u="none" strike="noStrike" kern="1200" baseline="0" dirty="0" err="1">
              <a:latin typeface="Calibri" panose="020F0502020204030204" pitchFamily="34" charset="0"/>
            </a:rPr>
            <a:t>în</a:t>
          </a:r>
          <a:r>
            <a:rPr lang="en-US" sz="1400" b="0" i="0" u="none" strike="noStrike" kern="1200" baseline="0" dirty="0">
              <a:latin typeface="Calibri" panose="020F0502020204030204" pitchFamily="34" charset="0"/>
            </a:rPr>
            <a:t> </a:t>
          </a:r>
          <a:r>
            <a:rPr lang="en-US" sz="1400" b="0" i="0" u="none" strike="noStrike" kern="1200" baseline="0" dirty="0" err="1">
              <a:latin typeface="Calibri" panose="020F0502020204030204" pitchFamily="34" charset="0"/>
            </a:rPr>
            <a:t>sistemul</a:t>
          </a:r>
          <a:r>
            <a:rPr lang="en-US" sz="1400" b="0" i="0" u="none" strike="noStrike" kern="1200" baseline="0" dirty="0">
              <a:latin typeface="Calibri" panose="020F0502020204030204" pitchFamily="34" charset="0"/>
            </a:rPr>
            <a:t> informatic </a:t>
          </a:r>
          <a:r>
            <a:rPr lang="en-US" sz="1400" b="0" i="0" u="none" strike="noStrike" kern="1200" baseline="0" dirty="0" err="1">
              <a:latin typeface="Calibri" panose="020F0502020204030204" pitchFamily="34" charset="0"/>
            </a:rPr>
            <a:t>MySMIS</a:t>
          </a:r>
          <a:r>
            <a:rPr lang="en-US" sz="1400" b="0" i="0" u="none" strike="noStrike" kern="1200" baseline="0" dirty="0">
              <a:latin typeface="Calibri" panose="020F0502020204030204" pitchFamily="34" charset="0"/>
            </a:rPr>
            <a:t> 2021/SMIS2021+</a:t>
          </a:r>
          <a:endParaRPr lang="en-US" sz="1400" kern="1200" dirty="0"/>
        </a:p>
      </dsp:txBody>
      <dsp:txXfrm>
        <a:off x="4344249" y="1603950"/>
        <a:ext cx="2108201" cy="1603950"/>
      </dsp:txXfrm>
    </dsp:sp>
    <dsp:sp modelId="{BA498DFC-CCF9-4058-96FC-7784A0AEEA9B}">
      <dsp:nvSpPr>
        <dsp:cNvPr id="0" name=""/>
        <dsp:cNvSpPr/>
      </dsp:nvSpPr>
      <dsp:spPr>
        <a:xfrm>
          <a:off x="4730705" y="240592"/>
          <a:ext cx="1335288" cy="13352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80BCAD-384F-4CF4-BAC7-211A8A7D4896}">
      <dsp:nvSpPr>
        <dsp:cNvPr id="0" name=""/>
        <dsp:cNvSpPr/>
      </dsp:nvSpPr>
      <dsp:spPr>
        <a:xfrm>
          <a:off x="258152" y="3207900"/>
          <a:ext cx="5937501" cy="601481"/>
        </a:xfrm>
        <a:prstGeom prst="leftRight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AF9FA-0F94-4E65-BF99-4CBBECBEB751}">
      <dsp:nvSpPr>
        <dsp:cNvPr id="0" name=""/>
        <dsp:cNvSpPr/>
      </dsp:nvSpPr>
      <dsp:spPr>
        <a:xfrm>
          <a:off x="215579" y="1435"/>
          <a:ext cx="5030707" cy="45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kern="1200" dirty="0" err="1"/>
            <a:t>Valoarea</a:t>
          </a:r>
          <a:r>
            <a:rPr lang="en-US" sz="2100" kern="1200" dirty="0"/>
            <a:t> </a:t>
          </a:r>
          <a:r>
            <a:rPr lang="en-US" sz="2100" kern="1200" dirty="0" err="1"/>
            <a:t>finanțării</a:t>
          </a:r>
          <a:r>
            <a:rPr lang="en-US" sz="2100" kern="1200" dirty="0"/>
            <a:t> </a:t>
          </a:r>
          <a:r>
            <a:rPr lang="en-US" sz="2100" kern="1200" dirty="0" err="1"/>
            <a:t>nerambursabile</a:t>
          </a:r>
          <a:r>
            <a:rPr lang="en-US" sz="2100" kern="1200" dirty="0"/>
            <a:t> </a:t>
          </a:r>
        </a:p>
      </dsp:txBody>
      <dsp:txXfrm>
        <a:off x="215579" y="1435"/>
        <a:ext cx="5030707" cy="457337"/>
      </dsp:txXfrm>
    </dsp:sp>
    <dsp:sp modelId="{577B88CB-C09D-4589-8528-1DE691738C52}">
      <dsp:nvSpPr>
        <dsp:cNvPr id="0" name=""/>
        <dsp:cNvSpPr/>
      </dsp:nvSpPr>
      <dsp:spPr>
        <a:xfrm>
          <a:off x="215579" y="458772"/>
          <a:ext cx="1177185" cy="931612"/>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65608-B5DA-4CEF-8CD6-613AC8199BDC}">
      <dsp:nvSpPr>
        <dsp:cNvPr id="0" name=""/>
        <dsp:cNvSpPr/>
      </dsp:nvSpPr>
      <dsp:spPr>
        <a:xfrm>
          <a:off x="922673" y="458772"/>
          <a:ext cx="1177185" cy="931612"/>
        </a:xfrm>
        <a:prstGeom prst="chevron">
          <a:avLst>
            <a:gd name="adj" fmla="val 70610"/>
          </a:avLst>
        </a:prstGeom>
        <a:gradFill rotWithShape="0">
          <a:gsLst>
            <a:gs pos="0">
              <a:schemeClr val="accent5">
                <a:hueOff val="-519888"/>
                <a:satOff val="-1340"/>
                <a:lumOff val="-905"/>
                <a:alphaOff val="0"/>
                <a:satMod val="103000"/>
                <a:lumMod val="102000"/>
                <a:tint val="94000"/>
              </a:schemeClr>
            </a:gs>
            <a:gs pos="50000">
              <a:schemeClr val="accent5">
                <a:hueOff val="-519888"/>
                <a:satOff val="-1340"/>
                <a:lumOff val="-905"/>
                <a:alphaOff val="0"/>
                <a:satMod val="110000"/>
                <a:lumMod val="100000"/>
                <a:shade val="100000"/>
              </a:schemeClr>
            </a:gs>
            <a:gs pos="100000">
              <a:schemeClr val="accent5">
                <a:hueOff val="-519888"/>
                <a:satOff val="-1340"/>
                <a:lumOff val="-905"/>
                <a:alphaOff val="0"/>
                <a:lumMod val="99000"/>
                <a:satMod val="120000"/>
                <a:shade val="78000"/>
              </a:schemeClr>
            </a:gs>
          </a:gsLst>
          <a:lin ang="5400000" scaled="0"/>
        </a:gradFill>
        <a:ln w="6350" cap="flat" cmpd="sng" algn="ctr">
          <a:solidFill>
            <a:schemeClr val="accent5">
              <a:hueOff val="-519888"/>
              <a:satOff val="-1340"/>
              <a:lumOff val="-90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995A0B-0714-4370-8CB3-9C1D1599B982}">
      <dsp:nvSpPr>
        <dsp:cNvPr id="0" name=""/>
        <dsp:cNvSpPr/>
      </dsp:nvSpPr>
      <dsp:spPr>
        <a:xfrm>
          <a:off x="1630325" y="458772"/>
          <a:ext cx="1177185" cy="931612"/>
        </a:xfrm>
        <a:prstGeom prst="chevron">
          <a:avLst>
            <a:gd name="adj" fmla="val 70610"/>
          </a:avLst>
        </a:prstGeom>
        <a:gradFill rotWithShape="0">
          <a:gsLst>
            <a:gs pos="0">
              <a:schemeClr val="accent5">
                <a:hueOff val="-1039776"/>
                <a:satOff val="-2680"/>
                <a:lumOff val="-1810"/>
                <a:alphaOff val="0"/>
                <a:satMod val="103000"/>
                <a:lumMod val="102000"/>
                <a:tint val="94000"/>
              </a:schemeClr>
            </a:gs>
            <a:gs pos="50000">
              <a:schemeClr val="accent5">
                <a:hueOff val="-1039776"/>
                <a:satOff val="-2680"/>
                <a:lumOff val="-1810"/>
                <a:alphaOff val="0"/>
                <a:satMod val="110000"/>
                <a:lumMod val="100000"/>
                <a:shade val="100000"/>
              </a:schemeClr>
            </a:gs>
            <a:gs pos="100000">
              <a:schemeClr val="accent5">
                <a:hueOff val="-1039776"/>
                <a:satOff val="-2680"/>
                <a:lumOff val="-1810"/>
                <a:alphaOff val="0"/>
                <a:lumMod val="99000"/>
                <a:satMod val="120000"/>
                <a:shade val="78000"/>
              </a:schemeClr>
            </a:gs>
          </a:gsLst>
          <a:lin ang="5400000" scaled="0"/>
        </a:gradFill>
        <a:ln w="6350" cap="flat" cmpd="sng" algn="ctr">
          <a:solidFill>
            <a:schemeClr val="accent5">
              <a:hueOff val="-1039776"/>
              <a:satOff val="-2680"/>
              <a:lumOff val="-181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2C7D41-D1F1-4394-8ECD-3E3C9EC318A6}">
      <dsp:nvSpPr>
        <dsp:cNvPr id="0" name=""/>
        <dsp:cNvSpPr/>
      </dsp:nvSpPr>
      <dsp:spPr>
        <a:xfrm>
          <a:off x="2337419" y="458772"/>
          <a:ext cx="1177185" cy="931612"/>
        </a:xfrm>
        <a:prstGeom prst="chevron">
          <a:avLst>
            <a:gd name="adj" fmla="val 70610"/>
          </a:avLst>
        </a:prstGeom>
        <a:gradFill rotWithShape="0">
          <a:gsLst>
            <a:gs pos="0">
              <a:schemeClr val="accent5">
                <a:hueOff val="-1559664"/>
                <a:satOff val="-4020"/>
                <a:lumOff val="-2715"/>
                <a:alphaOff val="0"/>
                <a:satMod val="103000"/>
                <a:lumMod val="102000"/>
                <a:tint val="94000"/>
              </a:schemeClr>
            </a:gs>
            <a:gs pos="50000">
              <a:schemeClr val="accent5">
                <a:hueOff val="-1559664"/>
                <a:satOff val="-4020"/>
                <a:lumOff val="-2715"/>
                <a:alphaOff val="0"/>
                <a:satMod val="110000"/>
                <a:lumMod val="100000"/>
                <a:shade val="100000"/>
              </a:schemeClr>
            </a:gs>
            <a:gs pos="100000">
              <a:schemeClr val="accent5">
                <a:hueOff val="-1559664"/>
                <a:satOff val="-4020"/>
                <a:lumOff val="-2715"/>
                <a:alphaOff val="0"/>
                <a:lumMod val="99000"/>
                <a:satMod val="120000"/>
                <a:shade val="78000"/>
              </a:schemeClr>
            </a:gs>
          </a:gsLst>
          <a:lin ang="5400000" scaled="0"/>
        </a:gradFill>
        <a:ln w="6350" cap="flat" cmpd="sng" algn="ctr">
          <a:solidFill>
            <a:schemeClr val="accent5">
              <a:hueOff val="-1559664"/>
              <a:satOff val="-4020"/>
              <a:lumOff val="-271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FB4F51D-F1AF-42A6-B920-441F4B85B3A9}">
      <dsp:nvSpPr>
        <dsp:cNvPr id="0" name=""/>
        <dsp:cNvSpPr/>
      </dsp:nvSpPr>
      <dsp:spPr>
        <a:xfrm>
          <a:off x="3045072" y="458772"/>
          <a:ext cx="1177185" cy="931612"/>
        </a:xfrm>
        <a:prstGeom prst="chevron">
          <a:avLst>
            <a:gd name="adj" fmla="val 70610"/>
          </a:avLst>
        </a:prstGeom>
        <a:gradFill rotWithShape="0">
          <a:gsLst>
            <a:gs pos="0">
              <a:schemeClr val="accent5">
                <a:hueOff val="-2079552"/>
                <a:satOff val="-5360"/>
                <a:lumOff val="-3620"/>
                <a:alphaOff val="0"/>
                <a:satMod val="103000"/>
                <a:lumMod val="102000"/>
                <a:tint val="94000"/>
              </a:schemeClr>
            </a:gs>
            <a:gs pos="50000">
              <a:schemeClr val="accent5">
                <a:hueOff val="-2079552"/>
                <a:satOff val="-5360"/>
                <a:lumOff val="-3620"/>
                <a:alphaOff val="0"/>
                <a:satMod val="110000"/>
                <a:lumMod val="100000"/>
                <a:shade val="100000"/>
              </a:schemeClr>
            </a:gs>
            <a:gs pos="100000">
              <a:schemeClr val="accent5">
                <a:hueOff val="-2079552"/>
                <a:satOff val="-5360"/>
                <a:lumOff val="-3620"/>
                <a:alphaOff val="0"/>
                <a:lumMod val="99000"/>
                <a:satMod val="120000"/>
                <a:shade val="78000"/>
              </a:schemeClr>
            </a:gs>
          </a:gsLst>
          <a:lin ang="5400000" scaled="0"/>
        </a:gradFill>
        <a:ln w="6350" cap="flat" cmpd="sng" algn="ctr">
          <a:solidFill>
            <a:schemeClr val="accent5">
              <a:hueOff val="-2079552"/>
              <a:satOff val="-5360"/>
              <a:lumOff val="-362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C1D5503-4E67-41BA-AC3A-61E8F13E2B89}">
      <dsp:nvSpPr>
        <dsp:cNvPr id="0" name=""/>
        <dsp:cNvSpPr/>
      </dsp:nvSpPr>
      <dsp:spPr>
        <a:xfrm>
          <a:off x="3752166" y="458772"/>
          <a:ext cx="1177185" cy="931612"/>
        </a:xfrm>
        <a:prstGeom prst="chevron">
          <a:avLst>
            <a:gd name="adj" fmla="val 70610"/>
          </a:avLst>
        </a:prstGeom>
        <a:gradFill rotWithShape="0">
          <a:gsLst>
            <a:gs pos="0">
              <a:schemeClr val="accent5">
                <a:hueOff val="-2599440"/>
                <a:satOff val="-6700"/>
                <a:lumOff val="-4525"/>
                <a:alphaOff val="0"/>
                <a:satMod val="103000"/>
                <a:lumMod val="102000"/>
                <a:tint val="94000"/>
              </a:schemeClr>
            </a:gs>
            <a:gs pos="50000">
              <a:schemeClr val="accent5">
                <a:hueOff val="-2599440"/>
                <a:satOff val="-6700"/>
                <a:lumOff val="-4525"/>
                <a:alphaOff val="0"/>
                <a:satMod val="110000"/>
                <a:lumMod val="100000"/>
                <a:shade val="100000"/>
              </a:schemeClr>
            </a:gs>
            <a:gs pos="100000">
              <a:schemeClr val="accent5">
                <a:hueOff val="-2599440"/>
                <a:satOff val="-6700"/>
                <a:lumOff val="-4525"/>
                <a:alphaOff val="0"/>
                <a:lumMod val="99000"/>
                <a:satMod val="120000"/>
                <a:shade val="78000"/>
              </a:schemeClr>
            </a:gs>
          </a:gsLst>
          <a:lin ang="5400000" scaled="0"/>
        </a:gradFill>
        <a:ln w="6350" cap="flat" cmpd="sng" algn="ctr">
          <a:solidFill>
            <a:schemeClr val="accent5">
              <a:hueOff val="-2599440"/>
              <a:satOff val="-6700"/>
              <a:lumOff val="-452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F91964-EB67-4635-9EBF-4A108C85BB23}">
      <dsp:nvSpPr>
        <dsp:cNvPr id="0" name=""/>
        <dsp:cNvSpPr/>
      </dsp:nvSpPr>
      <dsp:spPr>
        <a:xfrm>
          <a:off x="4459819" y="458772"/>
          <a:ext cx="1177185" cy="931612"/>
        </a:xfrm>
        <a:prstGeom prst="chevron">
          <a:avLst>
            <a:gd name="adj" fmla="val 70610"/>
          </a:avLst>
        </a:prstGeom>
        <a:gradFill rotWithShape="0">
          <a:gsLst>
            <a:gs pos="0">
              <a:schemeClr val="accent5">
                <a:hueOff val="-3119328"/>
                <a:satOff val="-8040"/>
                <a:lumOff val="-5430"/>
                <a:alphaOff val="0"/>
                <a:satMod val="103000"/>
                <a:lumMod val="102000"/>
                <a:tint val="94000"/>
              </a:schemeClr>
            </a:gs>
            <a:gs pos="50000">
              <a:schemeClr val="accent5">
                <a:hueOff val="-3119328"/>
                <a:satOff val="-8040"/>
                <a:lumOff val="-5430"/>
                <a:alphaOff val="0"/>
                <a:satMod val="110000"/>
                <a:lumMod val="100000"/>
                <a:shade val="100000"/>
              </a:schemeClr>
            </a:gs>
            <a:gs pos="100000">
              <a:schemeClr val="accent5">
                <a:hueOff val="-3119328"/>
                <a:satOff val="-8040"/>
                <a:lumOff val="-5430"/>
                <a:alphaOff val="0"/>
                <a:lumMod val="99000"/>
                <a:satMod val="120000"/>
                <a:shade val="78000"/>
              </a:schemeClr>
            </a:gs>
          </a:gsLst>
          <a:lin ang="5400000" scaled="0"/>
        </a:gradFill>
        <a:ln w="6350" cap="flat" cmpd="sng" algn="ctr">
          <a:solidFill>
            <a:schemeClr val="accent5">
              <a:hueOff val="-3119328"/>
              <a:satOff val="-8040"/>
              <a:lumOff val="-543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A445FB-CF85-475B-BE25-737631C8F4FB}">
      <dsp:nvSpPr>
        <dsp:cNvPr id="0" name=""/>
        <dsp:cNvSpPr/>
      </dsp:nvSpPr>
      <dsp:spPr>
        <a:xfrm>
          <a:off x="215579" y="551934"/>
          <a:ext cx="5096106" cy="745289"/>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err="1"/>
            <a:t>este</a:t>
          </a:r>
          <a:r>
            <a:rPr lang="en-US" sz="1500" kern="1200" dirty="0"/>
            <a:t> </a:t>
          </a:r>
          <a:r>
            <a:rPr lang="en-US" sz="1500" kern="1200" dirty="0" err="1"/>
            <a:t>cuprinsa</a:t>
          </a:r>
          <a:r>
            <a:rPr lang="en-US" sz="1500" kern="1200" dirty="0"/>
            <a:t> </a:t>
          </a:r>
          <a:r>
            <a:rPr lang="en-US" sz="1500" kern="1200" dirty="0" err="1"/>
            <a:t>intre</a:t>
          </a:r>
          <a:r>
            <a:rPr lang="en-US" sz="1500" kern="1200" dirty="0"/>
            <a:t> </a:t>
          </a:r>
          <a:r>
            <a:rPr lang="en-US" sz="1500" b="1" kern="1200" dirty="0"/>
            <a:t>200.000 euro </a:t>
          </a:r>
          <a:r>
            <a:rPr lang="en-US" sz="1500" kern="1200" dirty="0" err="1"/>
            <a:t>și</a:t>
          </a:r>
          <a:r>
            <a:rPr lang="en-US" sz="1500" kern="1200" dirty="0"/>
            <a:t> </a:t>
          </a:r>
          <a:r>
            <a:rPr lang="en-US" sz="1500" b="1" kern="1200" dirty="0"/>
            <a:t>8.000.000 euro</a:t>
          </a:r>
          <a:r>
            <a:rPr lang="en-US" sz="1500" kern="1200" dirty="0"/>
            <a:t>,</a:t>
          </a:r>
          <a:br>
            <a:rPr lang="en-US" sz="1500" kern="1200" dirty="0"/>
          </a:br>
          <a:r>
            <a:rPr lang="en-US" sz="1500" kern="1200" dirty="0" err="1"/>
            <a:t>echivalent</a:t>
          </a:r>
          <a:r>
            <a:rPr lang="en-US" sz="1500" kern="1200" dirty="0"/>
            <a:t> </a:t>
          </a:r>
          <a:r>
            <a:rPr lang="en-US" sz="1500" kern="1200" dirty="0" err="1"/>
            <a:t>în</a:t>
          </a:r>
          <a:r>
            <a:rPr lang="en-US" sz="1500" kern="1200" dirty="0"/>
            <a:t> lei la </a:t>
          </a:r>
          <a:r>
            <a:rPr lang="en-US" sz="1500" kern="1200" dirty="0" err="1"/>
            <a:t>cursul</a:t>
          </a:r>
          <a:r>
            <a:rPr lang="en-US" sz="1500" kern="1200" dirty="0"/>
            <a:t> de </a:t>
          </a:r>
          <a:r>
            <a:rPr lang="en-US" sz="1500" kern="1200" dirty="0" err="1"/>
            <a:t>schimb</a:t>
          </a:r>
          <a:r>
            <a:rPr lang="en-US" sz="1500" kern="1200" dirty="0"/>
            <a:t> </a:t>
          </a:r>
          <a:r>
            <a:rPr lang="en-US" sz="1500" kern="1200" dirty="0" err="1"/>
            <a:t>Infoeuro</a:t>
          </a:r>
          <a:r>
            <a:rPr lang="en-US" sz="1500" kern="1200" dirty="0"/>
            <a:t>, </a:t>
          </a:r>
          <a:r>
            <a:rPr lang="en-US" sz="1500" kern="1200" dirty="0" err="1"/>
            <a:t>valabil</a:t>
          </a:r>
          <a:r>
            <a:rPr lang="en-US" sz="1500" kern="1200" dirty="0"/>
            <a:t> la data </a:t>
          </a:r>
          <a:r>
            <a:rPr lang="en-US" sz="1500" kern="1200" dirty="0" err="1"/>
            <a:t>deschierii</a:t>
          </a:r>
          <a:r>
            <a:rPr lang="en-US" sz="1500" kern="1200" dirty="0"/>
            <a:t> </a:t>
          </a:r>
          <a:r>
            <a:rPr lang="en-US" sz="1500" kern="1200" dirty="0" err="1"/>
            <a:t>apelului</a:t>
          </a:r>
          <a:r>
            <a:rPr lang="en-US" sz="1500" kern="1200" dirty="0"/>
            <a:t> de </a:t>
          </a:r>
          <a:r>
            <a:rPr lang="en-US" sz="1500" kern="1200" dirty="0" err="1"/>
            <a:t>proiecte</a:t>
          </a:r>
          <a:endParaRPr lang="en-US" sz="1500" kern="1200" dirty="0"/>
        </a:p>
      </dsp:txBody>
      <dsp:txXfrm>
        <a:off x="215579" y="551934"/>
        <a:ext cx="5096106" cy="745289"/>
      </dsp:txXfrm>
    </dsp:sp>
    <dsp:sp modelId="{A039FE70-1CB5-48D5-BF14-32BC01DFC362}">
      <dsp:nvSpPr>
        <dsp:cNvPr id="0" name=""/>
        <dsp:cNvSpPr/>
      </dsp:nvSpPr>
      <dsp:spPr>
        <a:xfrm>
          <a:off x="215579" y="1444536"/>
          <a:ext cx="5030707" cy="45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pt-BR" sz="2100" kern="1200" dirty="0"/>
            <a:t>Valoarea maximă a ajutorului</a:t>
          </a:r>
          <a:endParaRPr lang="en-US" sz="2100" kern="1200" dirty="0"/>
        </a:p>
      </dsp:txBody>
      <dsp:txXfrm>
        <a:off x="215579" y="1444536"/>
        <a:ext cx="5030707" cy="457337"/>
      </dsp:txXfrm>
    </dsp:sp>
    <dsp:sp modelId="{77CEB06D-4C76-40B4-89C9-1312782EBDAA}">
      <dsp:nvSpPr>
        <dsp:cNvPr id="0" name=""/>
        <dsp:cNvSpPr/>
      </dsp:nvSpPr>
      <dsp:spPr>
        <a:xfrm>
          <a:off x="215579" y="1901873"/>
          <a:ext cx="1177185" cy="931612"/>
        </a:xfrm>
        <a:prstGeom prst="chevron">
          <a:avLst>
            <a:gd name="adj" fmla="val 70610"/>
          </a:avLst>
        </a:prstGeom>
        <a:gradFill rotWithShape="0">
          <a:gsLst>
            <a:gs pos="0">
              <a:schemeClr val="accent5">
                <a:hueOff val="-3639215"/>
                <a:satOff val="-9379"/>
                <a:lumOff val="-6335"/>
                <a:alphaOff val="0"/>
                <a:satMod val="103000"/>
                <a:lumMod val="102000"/>
                <a:tint val="94000"/>
              </a:schemeClr>
            </a:gs>
            <a:gs pos="50000">
              <a:schemeClr val="accent5">
                <a:hueOff val="-3639215"/>
                <a:satOff val="-9379"/>
                <a:lumOff val="-6335"/>
                <a:alphaOff val="0"/>
                <a:satMod val="110000"/>
                <a:lumMod val="100000"/>
                <a:shade val="100000"/>
              </a:schemeClr>
            </a:gs>
            <a:gs pos="100000">
              <a:schemeClr val="accent5">
                <a:hueOff val="-3639215"/>
                <a:satOff val="-9379"/>
                <a:lumOff val="-6335"/>
                <a:alphaOff val="0"/>
                <a:lumMod val="99000"/>
                <a:satMod val="120000"/>
                <a:shade val="78000"/>
              </a:schemeClr>
            </a:gs>
          </a:gsLst>
          <a:lin ang="5400000" scaled="0"/>
        </a:gradFill>
        <a:ln w="6350" cap="flat" cmpd="sng" algn="ctr">
          <a:solidFill>
            <a:schemeClr val="accent5">
              <a:hueOff val="-3639215"/>
              <a:satOff val="-9379"/>
              <a:lumOff val="-633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BFA10F-2B4D-4ABA-B96C-4227BCE20B9E}">
      <dsp:nvSpPr>
        <dsp:cNvPr id="0" name=""/>
        <dsp:cNvSpPr/>
      </dsp:nvSpPr>
      <dsp:spPr>
        <a:xfrm>
          <a:off x="922673" y="1901873"/>
          <a:ext cx="1177185" cy="931612"/>
        </a:xfrm>
        <a:prstGeom prst="chevron">
          <a:avLst>
            <a:gd name="adj" fmla="val 70610"/>
          </a:avLst>
        </a:prstGeom>
        <a:gradFill rotWithShape="0">
          <a:gsLst>
            <a:gs pos="0">
              <a:schemeClr val="accent5">
                <a:hueOff val="-4159103"/>
                <a:satOff val="-10719"/>
                <a:lumOff val="-7240"/>
                <a:alphaOff val="0"/>
                <a:satMod val="103000"/>
                <a:lumMod val="102000"/>
                <a:tint val="94000"/>
              </a:schemeClr>
            </a:gs>
            <a:gs pos="50000">
              <a:schemeClr val="accent5">
                <a:hueOff val="-4159103"/>
                <a:satOff val="-10719"/>
                <a:lumOff val="-7240"/>
                <a:alphaOff val="0"/>
                <a:satMod val="110000"/>
                <a:lumMod val="100000"/>
                <a:shade val="100000"/>
              </a:schemeClr>
            </a:gs>
            <a:gs pos="100000">
              <a:schemeClr val="accent5">
                <a:hueOff val="-4159103"/>
                <a:satOff val="-10719"/>
                <a:lumOff val="-7240"/>
                <a:alphaOff val="0"/>
                <a:lumMod val="99000"/>
                <a:satMod val="120000"/>
                <a:shade val="78000"/>
              </a:schemeClr>
            </a:gs>
          </a:gsLst>
          <a:lin ang="5400000" scaled="0"/>
        </a:gradFill>
        <a:ln w="6350" cap="flat" cmpd="sng" algn="ctr">
          <a:solidFill>
            <a:schemeClr val="accent5">
              <a:hueOff val="-4159103"/>
              <a:satOff val="-10719"/>
              <a:lumOff val="-724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6E3E67-802E-4F59-9C02-72C7DA657869}">
      <dsp:nvSpPr>
        <dsp:cNvPr id="0" name=""/>
        <dsp:cNvSpPr/>
      </dsp:nvSpPr>
      <dsp:spPr>
        <a:xfrm>
          <a:off x="1630325" y="1901873"/>
          <a:ext cx="1177185" cy="931612"/>
        </a:xfrm>
        <a:prstGeom prst="chevron">
          <a:avLst>
            <a:gd name="adj" fmla="val 70610"/>
          </a:avLst>
        </a:prstGeom>
        <a:gradFill rotWithShape="0">
          <a:gsLst>
            <a:gs pos="0">
              <a:schemeClr val="accent5">
                <a:hueOff val="-4678991"/>
                <a:satOff val="-12059"/>
                <a:lumOff val="-8145"/>
                <a:alphaOff val="0"/>
                <a:satMod val="103000"/>
                <a:lumMod val="102000"/>
                <a:tint val="94000"/>
              </a:schemeClr>
            </a:gs>
            <a:gs pos="50000">
              <a:schemeClr val="accent5">
                <a:hueOff val="-4678991"/>
                <a:satOff val="-12059"/>
                <a:lumOff val="-8145"/>
                <a:alphaOff val="0"/>
                <a:satMod val="110000"/>
                <a:lumMod val="100000"/>
                <a:shade val="100000"/>
              </a:schemeClr>
            </a:gs>
            <a:gs pos="100000">
              <a:schemeClr val="accent5">
                <a:hueOff val="-4678991"/>
                <a:satOff val="-12059"/>
                <a:lumOff val="-8145"/>
                <a:alphaOff val="0"/>
                <a:lumMod val="99000"/>
                <a:satMod val="120000"/>
                <a:shade val="78000"/>
              </a:schemeClr>
            </a:gs>
          </a:gsLst>
          <a:lin ang="5400000" scaled="0"/>
        </a:gradFill>
        <a:ln w="6350" cap="flat" cmpd="sng" algn="ctr">
          <a:solidFill>
            <a:schemeClr val="accent5">
              <a:hueOff val="-4678991"/>
              <a:satOff val="-12059"/>
              <a:lumOff val="-814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594270-0EF2-4E2E-8118-0F598E371BB8}">
      <dsp:nvSpPr>
        <dsp:cNvPr id="0" name=""/>
        <dsp:cNvSpPr/>
      </dsp:nvSpPr>
      <dsp:spPr>
        <a:xfrm>
          <a:off x="2337419" y="1901873"/>
          <a:ext cx="1177185" cy="931612"/>
        </a:xfrm>
        <a:prstGeom prst="chevron">
          <a:avLst>
            <a:gd name="adj" fmla="val 70610"/>
          </a:avLst>
        </a:prstGeom>
        <a:gradFill rotWithShape="0">
          <a:gsLst>
            <a:gs pos="0">
              <a:schemeClr val="accent5">
                <a:hueOff val="-5198879"/>
                <a:satOff val="-13399"/>
                <a:lumOff val="-9050"/>
                <a:alphaOff val="0"/>
                <a:satMod val="103000"/>
                <a:lumMod val="102000"/>
                <a:tint val="94000"/>
              </a:schemeClr>
            </a:gs>
            <a:gs pos="50000">
              <a:schemeClr val="accent5">
                <a:hueOff val="-5198879"/>
                <a:satOff val="-13399"/>
                <a:lumOff val="-9050"/>
                <a:alphaOff val="0"/>
                <a:satMod val="110000"/>
                <a:lumMod val="100000"/>
                <a:shade val="100000"/>
              </a:schemeClr>
            </a:gs>
            <a:gs pos="100000">
              <a:schemeClr val="accent5">
                <a:hueOff val="-5198879"/>
                <a:satOff val="-13399"/>
                <a:lumOff val="-9050"/>
                <a:alphaOff val="0"/>
                <a:lumMod val="99000"/>
                <a:satMod val="120000"/>
                <a:shade val="78000"/>
              </a:schemeClr>
            </a:gs>
          </a:gsLst>
          <a:lin ang="5400000" scaled="0"/>
        </a:gradFill>
        <a:ln w="6350" cap="flat" cmpd="sng" algn="ctr">
          <a:solidFill>
            <a:schemeClr val="accent5">
              <a:hueOff val="-5198879"/>
              <a:satOff val="-13399"/>
              <a:lumOff val="-905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D78105-F04A-41ED-B117-18ECC2FB250B}">
      <dsp:nvSpPr>
        <dsp:cNvPr id="0" name=""/>
        <dsp:cNvSpPr/>
      </dsp:nvSpPr>
      <dsp:spPr>
        <a:xfrm>
          <a:off x="3045072" y="1901873"/>
          <a:ext cx="1177185" cy="931612"/>
        </a:xfrm>
        <a:prstGeom prst="chevron">
          <a:avLst>
            <a:gd name="adj" fmla="val 70610"/>
          </a:avLst>
        </a:prstGeom>
        <a:gradFill rotWithShape="0">
          <a:gsLst>
            <a:gs pos="0">
              <a:schemeClr val="accent5">
                <a:hueOff val="-5718767"/>
                <a:satOff val="-14739"/>
                <a:lumOff val="-9955"/>
                <a:alphaOff val="0"/>
                <a:satMod val="103000"/>
                <a:lumMod val="102000"/>
                <a:tint val="94000"/>
              </a:schemeClr>
            </a:gs>
            <a:gs pos="50000">
              <a:schemeClr val="accent5">
                <a:hueOff val="-5718767"/>
                <a:satOff val="-14739"/>
                <a:lumOff val="-9955"/>
                <a:alphaOff val="0"/>
                <a:satMod val="110000"/>
                <a:lumMod val="100000"/>
                <a:shade val="100000"/>
              </a:schemeClr>
            </a:gs>
            <a:gs pos="100000">
              <a:schemeClr val="accent5">
                <a:hueOff val="-5718767"/>
                <a:satOff val="-14739"/>
                <a:lumOff val="-9955"/>
                <a:alphaOff val="0"/>
                <a:lumMod val="99000"/>
                <a:satMod val="120000"/>
                <a:shade val="78000"/>
              </a:schemeClr>
            </a:gs>
          </a:gsLst>
          <a:lin ang="5400000" scaled="0"/>
        </a:gradFill>
        <a:ln w="6350" cap="flat" cmpd="sng" algn="ctr">
          <a:solidFill>
            <a:schemeClr val="accent5">
              <a:hueOff val="-5718767"/>
              <a:satOff val="-14739"/>
              <a:lumOff val="-995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06F9F30-5C5D-4F4F-AAB9-3B3FB0C874F7}">
      <dsp:nvSpPr>
        <dsp:cNvPr id="0" name=""/>
        <dsp:cNvSpPr/>
      </dsp:nvSpPr>
      <dsp:spPr>
        <a:xfrm>
          <a:off x="3752166" y="1901873"/>
          <a:ext cx="1177185" cy="931612"/>
        </a:xfrm>
        <a:prstGeom prst="chevron">
          <a:avLst>
            <a:gd name="adj" fmla="val 70610"/>
          </a:avLst>
        </a:prstGeom>
        <a:gradFill rotWithShape="0">
          <a:gsLst>
            <a:gs pos="0">
              <a:schemeClr val="accent5">
                <a:hueOff val="-6238655"/>
                <a:satOff val="-16079"/>
                <a:lumOff val="-10860"/>
                <a:alphaOff val="0"/>
                <a:satMod val="103000"/>
                <a:lumMod val="102000"/>
                <a:tint val="94000"/>
              </a:schemeClr>
            </a:gs>
            <a:gs pos="50000">
              <a:schemeClr val="accent5">
                <a:hueOff val="-6238655"/>
                <a:satOff val="-16079"/>
                <a:lumOff val="-10860"/>
                <a:alphaOff val="0"/>
                <a:satMod val="110000"/>
                <a:lumMod val="100000"/>
                <a:shade val="100000"/>
              </a:schemeClr>
            </a:gs>
            <a:gs pos="100000">
              <a:schemeClr val="accent5">
                <a:hueOff val="-6238655"/>
                <a:satOff val="-16079"/>
                <a:lumOff val="-10860"/>
                <a:alphaOff val="0"/>
                <a:lumMod val="99000"/>
                <a:satMod val="120000"/>
                <a:shade val="78000"/>
              </a:schemeClr>
            </a:gs>
          </a:gsLst>
          <a:lin ang="5400000" scaled="0"/>
        </a:gradFill>
        <a:ln w="6350" cap="flat" cmpd="sng" algn="ctr">
          <a:solidFill>
            <a:schemeClr val="accent5">
              <a:hueOff val="-6238655"/>
              <a:satOff val="-16079"/>
              <a:lumOff val="-1086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C69158-204D-4DAC-8E5F-A218CB752C3E}">
      <dsp:nvSpPr>
        <dsp:cNvPr id="0" name=""/>
        <dsp:cNvSpPr/>
      </dsp:nvSpPr>
      <dsp:spPr>
        <a:xfrm>
          <a:off x="4459819" y="1901873"/>
          <a:ext cx="1177185" cy="931612"/>
        </a:xfrm>
        <a:prstGeom prst="chevron">
          <a:avLst>
            <a:gd name="adj" fmla="val 706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60B477-A375-4C6F-B347-20E7A702D8E7}">
      <dsp:nvSpPr>
        <dsp:cNvPr id="0" name=""/>
        <dsp:cNvSpPr/>
      </dsp:nvSpPr>
      <dsp:spPr>
        <a:xfrm>
          <a:off x="215579" y="1995035"/>
          <a:ext cx="5096106" cy="745289"/>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pt-BR" sz="1500" kern="1200" dirty="0"/>
            <a:t>în regim de minimis este de 200.000 euro</a:t>
          </a:r>
          <a:endParaRPr lang="en-US" sz="1500" kern="1200" dirty="0"/>
        </a:p>
      </dsp:txBody>
      <dsp:txXfrm>
        <a:off x="215579" y="1995035"/>
        <a:ext cx="5096106" cy="745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E6E43-5FE3-4E4A-AB07-381F15FBA2E9}">
      <dsp:nvSpPr>
        <dsp:cNvPr id="0" name=""/>
        <dsp:cNvSpPr/>
      </dsp:nvSpPr>
      <dsp:spPr>
        <a:xfrm>
          <a:off x="3042714" y="1669634"/>
          <a:ext cx="288987" cy="1266039"/>
        </a:xfrm>
        <a:custGeom>
          <a:avLst/>
          <a:gdLst/>
          <a:ahLst/>
          <a:cxnLst/>
          <a:rect l="0" t="0" r="0" b="0"/>
          <a:pathLst>
            <a:path>
              <a:moveTo>
                <a:pt x="0" y="0"/>
              </a:moveTo>
              <a:lnTo>
                <a:pt x="0" y="1266039"/>
              </a:lnTo>
              <a:lnTo>
                <a:pt x="288987" y="1266039"/>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0C2132-855A-4D7A-AC75-9B63943E2A9F}">
      <dsp:nvSpPr>
        <dsp:cNvPr id="0" name=""/>
        <dsp:cNvSpPr/>
      </dsp:nvSpPr>
      <dsp:spPr>
        <a:xfrm>
          <a:off x="2753726" y="1669634"/>
          <a:ext cx="288987" cy="1266039"/>
        </a:xfrm>
        <a:custGeom>
          <a:avLst/>
          <a:gdLst/>
          <a:ahLst/>
          <a:cxnLst/>
          <a:rect l="0" t="0" r="0" b="0"/>
          <a:pathLst>
            <a:path>
              <a:moveTo>
                <a:pt x="288987" y="0"/>
              </a:moveTo>
              <a:lnTo>
                <a:pt x="288987" y="1266039"/>
              </a:lnTo>
              <a:lnTo>
                <a:pt x="0" y="1266039"/>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902FC3-E5F5-4C07-B6E9-EE915260CFFE}">
      <dsp:nvSpPr>
        <dsp:cNvPr id="0" name=""/>
        <dsp:cNvSpPr/>
      </dsp:nvSpPr>
      <dsp:spPr>
        <a:xfrm>
          <a:off x="1666584" y="293504"/>
          <a:ext cx="2752259" cy="13761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Calibri" panose="020F0502020204030204" pitchFamily="34" charset="0"/>
              <a:ea typeface="Calibri" panose="020F0502020204030204" pitchFamily="34" charset="0"/>
              <a:cs typeface="Calibri" panose="020F0502020204030204" pitchFamily="34" charset="0"/>
            </a:rPr>
            <a:t>S</a:t>
          </a:r>
          <a:r>
            <a:rPr lang="ro-RO" sz="2000" kern="1200" dirty="0">
              <a:effectLst/>
              <a:latin typeface="Calibri" panose="020F0502020204030204" pitchFamily="34" charset="0"/>
              <a:ea typeface="Calibri" panose="020F0502020204030204" pitchFamily="34" charset="0"/>
              <a:cs typeface="Calibri" panose="020F0502020204030204" pitchFamily="34" charset="0"/>
            </a:rPr>
            <a:t>e acordă următoarele categorii de </a:t>
          </a:r>
          <a:r>
            <a:rPr lang="ro-RO" sz="2000" b="1" u="sng" kern="1200" dirty="0">
              <a:effectLst/>
              <a:latin typeface="Calibri" panose="020F0502020204030204" pitchFamily="34" charset="0"/>
              <a:ea typeface="Calibri" panose="020F0502020204030204" pitchFamily="34" charset="0"/>
              <a:cs typeface="Calibri" panose="020F0502020204030204" pitchFamily="34" charset="0"/>
            </a:rPr>
            <a:t>ajutor de stat</a:t>
          </a:r>
          <a:endParaRPr lang="en-US" sz="2000" b="1" u="sng" kern="1200" dirty="0"/>
        </a:p>
      </dsp:txBody>
      <dsp:txXfrm>
        <a:off x="1666584" y="293504"/>
        <a:ext cx="2752259" cy="1376129"/>
      </dsp:txXfrm>
    </dsp:sp>
    <dsp:sp modelId="{434BDA4E-8BF5-4422-A63B-E41ADA896A0B}">
      <dsp:nvSpPr>
        <dsp:cNvPr id="0" name=""/>
        <dsp:cNvSpPr/>
      </dsp:nvSpPr>
      <dsp:spPr>
        <a:xfrm>
          <a:off x="1467" y="2247609"/>
          <a:ext cx="2752259" cy="137612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AJUTOR DE STAT </a:t>
          </a:r>
          <a:r>
            <a:rPr lang="ro-RO" sz="2000" b="1" kern="1200" dirty="0">
              <a:solidFill>
                <a:schemeClr val="bg1"/>
              </a:solidFill>
              <a:effectLst/>
              <a:latin typeface="Calibri" panose="020F0502020204030204" pitchFamily="34" charset="0"/>
              <a:ea typeface="Noto Sans Symbols"/>
              <a:cs typeface="Calibri" panose="020F0502020204030204" pitchFamily="34" charset="0"/>
            </a:rPr>
            <a:t>REGIONAL PENTRU INVESTIȚII</a:t>
          </a:r>
          <a:endParaRPr lang="en-US" sz="2000" b="1" kern="1200" dirty="0">
            <a:solidFill>
              <a:schemeClr val="bg1"/>
            </a:solidFill>
          </a:endParaRPr>
        </a:p>
      </dsp:txBody>
      <dsp:txXfrm>
        <a:off x="1467" y="2247609"/>
        <a:ext cx="2752259" cy="1376129"/>
      </dsp:txXfrm>
    </dsp:sp>
    <dsp:sp modelId="{899A9341-717B-4408-BE63-35EDEA253AC8}">
      <dsp:nvSpPr>
        <dsp:cNvPr id="0" name=""/>
        <dsp:cNvSpPr/>
      </dsp:nvSpPr>
      <dsp:spPr>
        <a:xfrm>
          <a:off x="3331701" y="2247609"/>
          <a:ext cx="2752259" cy="137612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AJUTOR DE  MINIMIS</a:t>
          </a:r>
        </a:p>
      </dsp:txBody>
      <dsp:txXfrm>
        <a:off x="3331701" y="2247609"/>
        <a:ext cx="2752259" cy="13761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812C-2241-4563-ADBF-ADF674265071}">
      <dsp:nvSpPr>
        <dsp:cNvPr id="0" name=""/>
        <dsp:cNvSpPr/>
      </dsp:nvSpPr>
      <dsp:spPr>
        <a:xfrm rot="16200000">
          <a:off x="-1466120" y="1467178"/>
          <a:ext cx="5686696" cy="2752338"/>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ro-RO" sz="1600" kern="1200" dirty="0">
              <a:latin typeface="+mn-lt"/>
            </a:rPr>
            <a:t>  În cadrul apelului sunt sprijinite </a:t>
          </a:r>
          <a:r>
            <a:rPr lang="en-US" sz="1600" b="1" kern="1200" dirty="0" err="1">
              <a:latin typeface="+mn-lt"/>
            </a:rPr>
            <a:t>actiuni</a:t>
          </a:r>
          <a:r>
            <a:rPr lang="en-US" sz="1600" b="1" kern="1200" dirty="0">
              <a:latin typeface="+mn-lt"/>
            </a:rPr>
            <a:t> </a:t>
          </a:r>
          <a:r>
            <a:rPr lang="en-US" sz="1600" b="1" kern="1200" dirty="0" err="1">
              <a:latin typeface="+mn-lt"/>
            </a:rPr>
            <a:t>privind</a:t>
          </a:r>
          <a:r>
            <a:rPr lang="en-US" sz="1600" b="1" kern="1200" dirty="0">
              <a:latin typeface="+mn-lt"/>
            </a:rPr>
            <a:t> d</a:t>
          </a:r>
          <a:r>
            <a:rPr lang="ro-RO" sz="1600" b="1" kern="1200" dirty="0">
              <a:latin typeface="+mn-lt"/>
            </a:rPr>
            <a:t>ezvoltarea investițiilor productive în IMM care sprijină creșterea durabilă și crearea de locuri de muncă</a:t>
          </a:r>
          <a:r>
            <a:rPr lang="en-US" sz="1600" b="1" kern="1200" dirty="0">
              <a:latin typeface="+mn-lt"/>
            </a:rPr>
            <a:t>,</a:t>
          </a:r>
          <a:r>
            <a:rPr lang="ro-RO" sz="1600" b="1" kern="1200" dirty="0">
              <a:latin typeface="+mn-lt"/>
            </a:rPr>
            <a:t> inclusiv formarea, perfecționarea și recalificarea persoanelor afectate de tranziția către o economie neutră din punct de vedere climatic.</a:t>
          </a:r>
          <a:endParaRPr lang="en-US" sz="1600" b="1" kern="1200" dirty="0">
            <a:latin typeface="+mn-lt"/>
          </a:endParaRPr>
        </a:p>
      </dsp:txBody>
      <dsp:txXfrm rot="5400000">
        <a:off x="1059" y="1137338"/>
        <a:ext cx="2752338" cy="3412018"/>
      </dsp:txXfrm>
    </dsp:sp>
    <dsp:sp modelId="{0147E9DC-EAD7-4E58-8C3E-336A422F09A6}">
      <dsp:nvSpPr>
        <dsp:cNvPr id="0" name=""/>
        <dsp:cNvSpPr/>
      </dsp:nvSpPr>
      <dsp:spPr>
        <a:xfrm rot="16200000">
          <a:off x="1492644" y="1467178"/>
          <a:ext cx="5686696" cy="2752338"/>
        </a:xfrm>
        <a:prstGeom prst="flowChartManualOperati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endParaRPr lang="ro-RO" sz="1800" kern="1200" dirty="0">
            <a:latin typeface="+mn-lt"/>
          </a:endParaRPr>
        </a:p>
        <a:p>
          <a:pPr marL="0" lvl="0" indent="0" algn="ctr" defTabSz="800100">
            <a:lnSpc>
              <a:spcPct val="90000"/>
            </a:lnSpc>
            <a:spcBef>
              <a:spcPct val="0"/>
            </a:spcBef>
            <a:spcAft>
              <a:spcPct val="35000"/>
            </a:spcAft>
            <a:buNone/>
          </a:pPr>
          <a:r>
            <a:rPr lang="en-US" sz="1800" kern="1200" dirty="0" err="1">
              <a:latin typeface="+mn-lt"/>
            </a:rPr>
            <a:t>Acțiunile</a:t>
          </a:r>
          <a:r>
            <a:rPr lang="en-US" sz="1800" kern="1200" dirty="0">
              <a:latin typeface="+mn-lt"/>
            </a:rPr>
            <a:t> </a:t>
          </a:r>
          <a:r>
            <a:rPr lang="en-US" sz="1800" kern="1200" dirty="0" err="1">
              <a:latin typeface="+mn-lt"/>
            </a:rPr>
            <a:t>privind</a:t>
          </a:r>
          <a:r>
            <a:rPr lang="en-US" sz="1800" kern="1200" dirty="0">
              <a:latin typeface="+mn-lt"/>
            </a:rPr>
            <a:t> </a:t>
          </a:r>
          <a:r>
            <a:rPr lang="en-US" sz="1800" kern="1200" dirty="0" err="1">
              <a:latin typeface="+mn-lt"/>
            </a:rPr>
            <a:t>investițiile</a:t>
          </a:r>
          <a:r>
            <a:rPr lang="en-US" sz="1800" kern="1200" dirty="0">
              <a:latin typeface="+mn-lt"/>
            </a:rPr>
            <a:t> productive </a:t>
          </a:r>
          <a:r>
            <a:rPr lang="en-US" sz="1800" kern="1200" dirty="0" err="1">
              <a:latin typeface="+mn-lt"/>
            </a:rPr>
            <a:t>în</a:t>
          </a:r>
          <a:r>
            <a:rPr lang="en-US" sz="1800" kern="1200" dirty="0">
              <a:latin typeface="+mn-lt"/>
            </a:rPr>
            <a:t> IMM </a:t>
          </a:r>
          <a:r>
            <a:rPr lang="en-US" sz="1800" b="1" kern="1200" dirty="0" err="1">
              <a:latin typeface="+mn-lt"/>
            </a:rPr>
            <a:t>trebuie</a:t>
          </a:r>
          <a:r>
            <a:rPr lang="en-US" sz="1800" b="1" kern="1200" dirty="0">
              <a:latin typeface="+mn-lt"/>
            </a:rPr>
            <a:t> </a:t>
          </a:r>
          <a:r>
            <a:rPr lang="en-US" sz="1800" b="1" kern="1200" dirty="0" err="1">
              <a:latin typeface="+mn-lt"/>
            </a:rPr>
            <a:t>să</a:t>
          </a:r>
          <a:r>
            <a:rPr lang="en-US" sz="1800" b="1" kern="1200" dirty="0">
              <a:latin typeface="+mn-lt"/>
            </a:rPr>
            <a:t> </a:t>
          </a:r>
          <a:r>
            <a:rPr lang="en-US" sz="1800" b="1" kern="1200" dirty="0" err="1">
              <a:latin typeface="+mn-lt"/>
            </a:rPr>
            <a:t>vizeze</a:t>
          </a:r>
          <a:r>
            <a:rPr lang="en-US" sz="1800" b="1" kern="1200" dirty="0">
              <a:latin typeface="+mn-lt"/>
            </a:rPr>
            <a:t> </a:t>
          </a:r>
          <a:r>
            <a:rPr lang="en-US" sz="1800" b="1" kern="1200" dirty="0" err="1">
              <a:latin typeface="+mn-lt"/>
            </a:rPr>
            <a:t>investiții</a:t>
          </a:r>
          <a:r>
            <a:rPr lang="en-US" sz="1800" b="1" kern="1200" dirty="0">
              <a:latin typeface="+mn-lt"/>
            </a:rPr>
            <a:t> </a:t>
          </a:r>
          <a:r>
            <a:rPr lang="en-US" sz="1800" b="1" kern="1200" dirty="0" err="1">
              <a:latin typeface="+mn-lt"/>
            </a:rPr>
            <a:t>inițiale</a:t>
          </a:r>
          <a:r>
            <a:rPr lang="en-US" sz="1800" b="1" kern="1200" dirty="0">
              <a:latin typeface="+mn-lt"/>
            </a:rPr>
            <a:t> </a:t>
          </a:r>
          <a:r>
            <a:rPr lang="en-US" sz="1800" kern="1200" dirty="0" err="1">
              <a:latin typeface="+mn-lt"/>
            </a:rPr>
            <a:t>în</a:t>
          </a:r>
          <a:r>
            <a:rPr lang="en-US" sz="1800" kern="1200" dirty="0">
              <a:latin typeface="+mn-lt"/>
            </a:rPr>
            <a:t> </a:t>
          </a:r>
          <a:r>
            <a:rPr lang="en-US" sz="1800" kern="1200" dirty="0" err="1">
              <a:latin typeface="+mn-lt"/>
            </a:rPr>
            <a:t>conformitate</a:t>
          </a:r>
          <a:r>
            <a:rPr lang="en-US" sz="1800" kern="1200" dirty="0">
              <a:latin typeface="+mn-lt"/>
            </a:rPr>
            <a:t> cu </a:t>
          </a:r>
          <a:r>
            <a:rPr lang="en-US" sz="1800" kern="1200" dirty="0" err="1">
              <a:latin typeface="+mn-lt"/>
            </a:rPr>
            <a:t>prevederile</a:t>
          </a:r>
          <a:r>
            <a:rPr lang="en-US" sz="1800" kern="1200" dirty="0">
              <a:latin typeface="+mn-lt"/>
            </a:rPr>
            <a:t> </a:t>
          </a:r>
          <a:r>
            <a:rPr lang="en-US" sz="1800" kern="1200" dirty="0" err="1">
              <a:latin typeface="+mn-lt"/>
            </a:rPr>
            <a:t>Regulamentului</a:t>
          </a:r>
          <a:r>
            <a:rPr lang="en-US" sz="1800" kern="1200" dirty="0">
              <a:latin typeface="+mn-lt"/>
            </a:rPr>
            <a:t> UE 651/2014</a:t>
          </a:r>
          <a:endParaRPr lang="ro-RO" sz="1800" kern="1200" dirty="0">
            <a:latin typeface="+mn-lt"/>
          </a:endParaRPr>
        </a:p>
        <a:p>
          <a:pPr marL="0" lvl="0" indent="0" algn="ctr" defTabSz="800100">
            <a:lnSpc>
              <a:spcPct val="90000"/>
            </a:lnSpc>
            <a:spcBef>
              <a:spcPct val="0"/>
            </a:spcBef>
            <a:spcAft>
              <a:spcPct val="35000"/>
            </a:spcAft>
            <a:buNone/>
          </a:pPr>
          <a:endParaRPr lang="ro-RO" sz="1800" kern="1200" dirty="0">
            <a:latin typeface="+mn-lt"/>
          </a:endParaRPr>
        </a:p>
        <a:p>
          <a:pPr marL="0" lvl="0" indent="0" algn="ctr" defTabSz="800100">
            <a:lnSpc>
              <a:spcPct val="90000"/>
            </a:lnSpc>
            <a:spcBef>
              <a:spcPct val="0"/>
            </a:spcBef>
            <a:spcAft>
              <a:spcPct val="35000"/>
            </a:spcAft>
            <a:buNone/>
          </a:pPr>
          <a:r>
            <a:rPr lang="en-US" sz="1800" kern="1200" dirty="0" err="1">
              <a:latin typeface="+mn-lt"/>
            </a:rPr>
            <a:t>Investițiile</a:t>
          </a:r>
          <a:r>
            <a:rPr lang="en-US" sz="1800" kern="1200" dirty="0">
              <a:latin typeface="+mn-lt"/>
            </a:rPr>
            <a:t> productive </a:t>
          </a:r>
          <a:r>
            <a:rPr lang="en-US" sz="1800" kern="1200" dirty="0" err="1">
              <a:latin typeface="+mn-lt"/>
            </a:rPr>
            <a:t>trebuie</a:t>
          </a:r>
          <a:r>
            <a:rPr lang="en-US" sz="1800" kern="1200" dirty="0">
              <a:latin typeface="+mn-lt"/>
            </a:rPr>
            <a:t> </a:t>
          </a:r>
          <a:r>
            <a:rPr lang="en-US" sz="1800" b="1" kern="1200" dirty="0" err="1">
              <a:latin typeface="+mn-lt"/>
            </a:rPr>
            <a:t>sa</a:t>
          </a:r>
          <a:r>
            <a:rPr lang="en-US" sz="1800" b="1" kern="1200" dirty="0">
              <a:latin typeface="+mn-lt"/>
            </a:rPr>
            <a:t> </a:t>
          </a:r>
          <a:r>
            <a:rPr lang="en-US" sz="1800" b="1" kern="1200" dirty="0" err="1">
              <a:latin typeface="+mn-lt"/>
            </a:rPr>
            <a:t>respecte</a:t>
          </a:r>
          <a:r>
            <a:rPr lang="en-US" sz="1800" b="1" kern="1200" dirty="0">
              <a:latin typeface="+mn-lt"/>
            </a:rPr>
            <a:t> </a:t>
          </a:r>
          <a:r>
            <a:rPr lang="en-US" sz="1800" b="1" kern="1200" dirty="0" err="1">
              <a:latin typeface="+mn-lt"/>
            </a:rPr>
            <a:t>principiul</a:t>
          </a:r>
          <a:r>
            <a:rPr lang="en-US" sz="1800" b="1" kern="1200" dirty="0">
              <a:latin typeface="+mn-lt"/>
            </a:rPr>
            <a:t> DNSH</a:t>
          </a:r>
        </a:p>
      </dsp:txBody>
      <dsp:txXfrm rot="5400000">
        <a:off x="2959823" y="1137338"/>
        <a:ext cx="2752338" cy="3412018"/>
      </dsp:txXfrm>
    </dsp:sp>
    <dsp:sp modelId="{02DD3D2B-E035-4948-89E6-3A5CD9F3E24A}">
      <dsp:nvSpPr>
        <dsp:cNvPr id="0" name=""/>
        <dsp:cNvSpPr/>
      </dsp:nvSpPr>
      <dsp:spPr>
        <a:xfrm rot="16200000">
          <a:off x="4451408" y="1467178"/>
          <a:ext cx="5686696" cy="2752338"/>
        </a:xfrm>
        <a:prstGeom prst="flowChartManualOperati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S</a:t>
          </a:r>
          <a:r>
            <a:rPr lang="ro-RO" sz="1800" kern="1200" dirty="0">
              <a:latin typeface="+mn-lt"/>
            </a:rPr>
            <a:t>unt prioritizate </a:t>
          </a:r>
          <a:r>
            <a:rPr lang="ro-RO" sz="1800" b="1" kern="1200" dirty="0">
              <a:latin typeface="+mn-lt"/>
            </a:rPr>
            <a:t>investițiile productive în domeniile cuprinse în PTJ 2021-2027</a:t>
          </a:r>
          <a:r>
            <a:rPr lang="en-US" sz="1800" b="1" kern="1200" dirty="0">
              <a:latin typeface="+mn-lt"/>
            </a:rPr>
            <a:t> </a:t>
          </a:r>
          <a:r>
            <a:rPr lang="en-US" sz="1800" b="1" kern="1200" dirty="0" err="1">
              <a:latin typeface="+mn-lt"/>
            </a:rPr>
            <a:t>și</a:t>
          </a:r>
          <a:r>
            <a:rPr lang="en-US" sz="1800" b="1" kern="1200" dirty="0">
              <a:latin typeface="+mn-lt"/>
            </a:rPr>
            <a:t> </a:t>
          </a:r>
          <a:r>
            <a:rPr lang="en-US" sz="1800" b="1" kern="1200" dirty="0" err="1">
              <a:latin typeface="+mn-lt"/>
            </a:rPr>
            <a:t>cele</a:t>
          </a:r>
          <a:r>
            <a:rPr lang="en-US" sz="1800" b="1" kern="1200" dirty="0">
              <a:latin typeface="+mn-lt"/>
            </a:rPr>
            <a:t> din </a:t>
          </a:r>
          <a:r>
            <a:rPr lang="en-US" sz="1800" b="1" kern="1200" dirty="0" err="1">
              <a:latin typeface="+mn-lt"/>
            </a:rPr>
            <a:t>strategiile</a:t>
          </a:r>
          <a:r>
            <a:rPr lang="en-US" sz="1800" b="1" kern="1200" dirty="0">
              <a:latin typeface="+mn-lt"/>
            </a:rPr>
            <a:t> de </a:t>
          </a:r>
          <a:r>
            <a:rPr lang="en-US" sz="1800" b="1" kern="1200" dirty="0" err="1">
              <a:latin typeface="+mn-lt"/>
            </a:rPr>
            <a:t>specializare</a:t>
          </a:r>
          <a:r>
            <a:rPr lang="en-US" sz="1800" b="1" kern="1200" dirty="0">
              <a:latin typeface="+mn-lt"/>
            </a:rPr>
            <a:t> </a:t>
          </a:r>
          <a:r>
            <a:rPr lang="en-US" sz="1800" b="1" kern="1200" dirty="0" err="1">
              <a:latin typeface="+mn-lt"/>
            </a:rPr>
            <a:t>inteligentă</a:t>
          </a:r>
          <a:r>
            <a:rPr lang="ro-RO" sz="1800" b="1" kern="1200" dirty="0">
              <a:latin typeface="+mn-lt"/>
            </a:rPr>
            <a:t>, </a:t>
          </a:r>
          <a:r>
            <a:rPr lang="en-US" sz="1800" kern="1200" dirty="0">
              <a:latin typeface="+mn-lt"/>
            </a:rPr>
            <a:t>care </a:t>
          </a:r>
          <a:r>
            <a:rPr lang="ro-RO" sz="1800" kern="1200" dirty="0">
              <a:latin typeface="+mn-lt"/>
            </a:rPr>
            <a:t>să nu fie excluse în conformitate cu</a:t>
          </a:r>
          <a:r>
            <a:rPr lang="en-US" sz="1800" kern="1200" dirty="0">
              <a:latin typeface="+mn-lt"/>
            </a:rPr>
            <a:t> </a:t>
          </a:r>
          <a:r>
            <a:rPr lang="ro-RO" sz="1800" kern="1200" dirty="0">
              <a:latin typeface="+mn-lt"/>
            </a:rPr>
            <a:t>Reg</a:t>
          </a:r>
          <a:r>
            <a:rPr lang="en-US" sz="1800" kern="1200" dirty="0">
              <a:latin typeface="+mn-lt"/>
            </a:rPr>
            <a:t>.</a:t>
          </a:r>
          <a:r>
            <a:rPr lang="ro-RO" sz="1800" kern="1200" dirty="0">
              <a:latin typeface="+mn-lt"/>
            </a:rPr>
            <a:t> (UE) nr. 1060/2021, Reg</a:t>
          </a:r>
          <a:r>
            <a:rPr lang="en-US" sz="1800" kern="1200" dirty="0">
              <a:latin typeface="+mn-lt"/>
            </a:rPr>
            <a:t>.</a:t>
          </a:r>
          <a:r>
            <a:rPr lang="ro-RO" sz="1800" kern="1200" dirty="0">
              <a:latin typeface="+mn-lt"/>
            </a:rPr>
            <a:t>(UE) nr. 1056/2021, Reg</a:t>
          </a:r>
          <a:r>
            <a:rPr lang="en-US" sz="1800" kern="1200" dirty="0">
              <a:latin typeface="+mn-lt"/>
            </a:rPr>
            <a:t>.</a:t>
          </a:r>
          <a:r>
            <a:rPr lang="ro-RO" sz="1800" kern="1200" dirty="0">
              <a:latin typeface="+mn-lt"/>
            </a:rPr>
            <a:t> (UE)</a:t>
          </a:r>
          <a:r>
            <a:rPr lang="en-US" sz="1800" kern="1200" dirty="0">
              <a:latin typeface="+mn-lt"/>
            </a:rPr>
            <a:t> </a:t>
          </a:r>
          <a:r>
            <a:rPr lang="ro-RO" sz="1800" kern="1200" dirty="0">
              <a:latin typeface="+mn-lt"/>
            </a:rPr>
            <a:t>nr.651/2014 și Reg</a:t>
          </a:r>
          <a:r>
            <a:rPr lang="en-US" sz="1800" kern="1200" dirty="0">
              <a:latin typeface="+mn-lt"/>
            </a:rPr>
            <a:t>.</a:t>
          </a:r>
          <a:r>
            <a:rPr lang="ro-RO" sz="1800" kern="1200" dirty="0">
              <a:latin typeface="+mn-lt"/>
            </a:rPr>
            <a:t> (UE) nr. 1407/2013.</a:t>
          </a:r>
          <a:endParaRPr lang="en-US" sz="1800" kern="1200" dirty="0">
            <a:latin typeface="+mn-lt"/>
          </a:endParaRPr>
        </a:p>
      </dsp:txBody>
      <dsp:txXfrm rot="5400000">
        <a:off x="5918587" y="1137338"/>
        <a:ext cx="2752338" cy="341201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09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88614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33832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225665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158571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285133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55722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176191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9893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69866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15125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128757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6088" y="4474411"/>
            <a:ext cx="5485825" cy="3660630"/>
          </a:xfrm>
          <a:prstGeom prst="rect">
            <a:avLst/>
          </a:prstGeom>
        </p:spPr>
        <p:txBody>
          <a:bodyPr lIns="80847" tIns="40424" rIns="80847" bIns="40424"/>
          <a:lstStyle/>
          <a:p>
            <a:endParaRPr lang="en-US" dirty="0"/>
          </a:p>
        </p:txBody>
      </p:sp>
    </p:spTree>
    <p:extLst>
      <p:ext uri="{BB962C8B-B14F-4D97-AF65-F5344CB8AC3E}">
        <p14:creationId xmlns:p14="http://schemas.microsoft.com/office/powerpoint/2010/main" val="88460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847" tIns="40424" rIns="80847" bIns="40424">
            <a:normAutofit fontScale="25000" lnSpcReduction="20000"/>
          </a:bodyPr>
          <a:lstStyle/>
          <a:p>
            <a:endParaRPr/>
          </a:p>
        </p:txBody>
      </p:sp>
    </p:spTree>
    <p:extLst>
      <p:ext uri="{BB962C8B-B14F-4D97-AF65-F5344CB8AC3E}">
        <p14:creationId xmlns:p14="http://schemas.microsoft.com/office/powerpoint/2010/main" val="289337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162050"/>
            <a:ext cx="4435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261625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162050"/>
            <a:ext cx="4435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239610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18365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66221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402185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314805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1162050"/>
            <a:ext cx="4432300" cy="3136900"/>
          </a:xfrm>
          <a:prstGeom prst="rect">
            <a:avLst/>
          </a:prstGeom>
          <a:noFill/>
          <a:ln w="12700">
            <a:solidFill>
              <a:prstClr val="black"/>
            </a:solidFill>
          </a:ln>
        </p:spPr>
      </p:sp>
      <p:sp>
        <p:nvSpPr>
          <p:cNvPr id="3" name="Notes Placeholder 2"/>
          <p:cNvSpPr>
            <a:spLocks noGrp="1"/>
          </p:cNvSpPr>
          <p:nvPr>
            <p:ph type="body" idx="1"/>
          </p:nvPr>
        </p:nvSpPr>
        <p:spPr>
          <a:xfrm>
            <a:off x="685180" y="4473813"/>
            <a:ext cx="5487640" cy="3660537"/>
          </a:xfrm>
          <a:prstGeom prst="rect">
            <a:avLst/>
          </a:prstGeom>
        </p:spPr>
        <p:txBody>
          <a:bodyPr lIns="90443" tIns="45222" rIns="90443" bIns="45222"/>
          <a:lstStyle/>
          <a:p>
            <a:endParaRPr lang="en-US" dirty="0"/>
          </a:p>
        </p:txBody>
      </p:sp>
    </p:spTree>
    <p:extLst>
      <p:ext uri="{BB962C8B-B14F-4D97-AF65-F5344CB8AC3E}">
        <p14:creationId xmlns:p14="http://schemas.microsoft.com/office/powerpoint/2010/main" val="280825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E7CC-ACE1-AD74-B4D5-E2CF6BCD708A}"/>
              </a:ext>
            </a:extLst>
          </p:cNvPr>
          <p:cNvSpPr>
            <a:spLocks noGrp="1"/>
          </p:cNvSpPr>
          <p:nvPr>
            <p:ph type="ctrTitle"/>
          </p:nvPr>
        </p:nvSpPr>
        <p:spPr>
          <a:xfrm>
            <a:off x="1337469" y="1238756"/>
            <a:ext cx="8024813" cy="2635203"/>
          </a:xfrm>
        </p:spPr>
        <p:txBody>
          <a:bodyPr anchor="b"/>
          <a:lstStyle>
            <a:lvl1pPr algn="ctr">
              <a:defRPr sz="5266"/>
            </a:lvl1pPr>
          </a:lstStyle>
          <a:p>
            <a:r>
              <a:rPr lang="en-US"/>
              <a:t>Click to edit Master title style</a:t>
            </a:r>
          </a:p>
        </p:txBody>
      </p:sp>
      <p:sp>
        <p:nvSpPr>
          <p:cNvPr id="3" name="Subtitle 2">
            <a:extLst>
              <a:ext uri="{FF2B5EF4-FFF2-40B4-BE49-F238E27FC236}">
                <a16:creationId xmlns:a16="http://schemas.microsoft.com/office/drawing/2014/main" id="{EC296821-6154-97A9-7C00-66FE88B47749}"/>
              </a:ext>
            </a:extLst>
          </p:cNvPr>
          <p:cNvSpPr>
            <a:spLocks noGrp="1"/>
          </p:cNvSpPr>
          <p:nvPr>
            <p:ph type="subTitle" idx="1"/>
          </p:nvPr>
        </p:nvSpPr>
        <p:spPr>
          <a:xfrm>
            <a:off x="1337469" y="3975583"/>
            <a:ext cx="8024813" cy="1827471"/>
          </a:xfrm>
        </p:spPr>
        <p:txBody>
          <a:bodyPr/>
          <a:lstStyle>
            <a:lvl1pPr marL="0" indent="0" algn="ctr">
              <a:buNone/>
              <a:defRPr sz="2106"/>
            </a:lvl1pPr>
            <a:lvl2pPr marL="401239" indent="0" algn="ctr">
              <a:buNone/>
              <a:defRPr sz="1755"/>
            </a:lvl2pPr>
            <a:lvl3pPr marL="802477" indent="0" algn="ctr">
              <a:buNone/>
              <a:defRPr sz="1580"/>
            </a:lvl3pPr>
            <a:lvl4pPr marL="1203716" indent="0" algn="ctr">
              <a:buNone/>
              <a:defRPr sz="1404"/>
            </a:lvl4pPr>
            <a:lvl5pPr marL="1604955" indent="0" algn="ctr">
              <a:buNone/>
              <a:defRPr sz="1404"/>
            </a:lvl5pPr>
            <a:lvl6pPr marL="2006194" indent="0" algn="ctr">
              <a:buNone/>
              <a:defRPr sz="1404"/>
            </a:lvl6pPr>
            <a:lvl7pPr marL="2407432" indent="0" algn="ctr">
              <a:buNone/>
              <a:defRPr sz="1404"/>
            </a:lvl7pPr>
            <a:lvl8pPr marL="2808671" indent="0" algn="ctr">
              <a:buNone/>
              <a:defRPr sz="1404"/>
            </a:lvl8pPr>
            <a:lvl9pPr marL="3209910" indent="0" algn="ctr">
              <a:buNone/>
              <a:defRPr sz="1404"/>
            </a:lvl9pPr>
          </a:lstStyle>
          <a:p>
            <a:r>
              <a:rPr lang="en-US"/>
              <a:t>Click to edit Master subtitle style</a:t>
            </a:r>
          </a:p>
        </p:txBody>
      </p:sp>
      <p:sp>
        <p:nvSpPr>
          <p:cNvPr id="4" name="Date Placeholder 3">
            <a:extLst>
              <a:ext uri="{FF2B5EF4-FFF2-40B4-BE49-F238E27FC236}">
                <a16:creationId xmlns:a16="http://schemas.microsoft.com/office/drawing/2014/main" id="{4792A098-F34B-3013-1372-E6523ECE7983}"/>
              </a:ext>
            </a:extLst>
          </p:cNvPr>
          <p:cNvSpPr>
            <a:spLocks noGrp="1"/>
          </p:cNvSpPr>
          <p:nvPr>
            <p:ph type="dt" sz="half" idx="10"/>
          </p:nvPr>
        </p:nvSpPr>
        <p:spPr/>
        <p:txBody>
          <a:bodyPr/>
          <a:lstStyle/>
          <a:p>
            <a:fld id="{E73327DF-7118-4894-A2C1-61F006019BD8}" type="datetime1">
              <a:rPr lang="en-US" smtClean="0"/>
              <a:pPr/>
              <a:t>1/4/2024</a:t>
            </a:fld>
            <a:endParaRPr lang="en-US"/>
          </a:p>
        </p:txBody>
      </p:sp>
      <p:sp>
        <p:nvSpPr>
          <p:cNvPr id="5" name="Footer Placeholder 4">
            <a:extLst>
              <a:ext uri="{FF2B5EF4-FFF2-40B4-BE49-F238E27FC236}">
                <a16:creationId xmlns:a16="http://schemas.microsoft.com/office/drawing/2014/main" id="{822D6AC3-E9C9-908A-9A27-304694D97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F0F58-0038-753F-D7DC-80D80D8FDD93}"/>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28939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917A-AC38-AE47-DF63-0930E1BA7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C80D7-49D1-37B5-F829-19EA71611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77346-E793-E31A-877D-51243658CE95}"/>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5" name="Footer Placeholder 4">
            <a:extLst>
              <a:ext uri="{FF2B5EF4-FFF2-40B4-BE49-F238E27FC236}">
                <a16:creationId xmlns:a16="http://schemas.microsoft.com/office/drawing/2014/main" id="{B86525D3-BBE9-101D-B6EC-6CD91F79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73B6B-6302-BF8E-B5F1-381E581DD5A1}"/>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4760532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8D233-1ED6-7256-603B-5B2B239B1C45}"/>
              </a:ext>
            </a:extLst>
          </p:cNvPr>
          <p:cNvSpPr>
            <a:spLocks noGrp="1"/>
          </p:cNvSpPr>
          <p:nvPr>
            <p:ph type="title" orient="vert"/>
          </p:nvPr>
        </p:nvSpPr>
        <p:spPr>
          <a:xfrm>
            <a:off x="7657008" y="402990"/>
            <a:ext cx="2307134" cy="64145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5E7ADA-64F6-71ED-EF7F-2812DCA253B2}"/>
              </a:ext>
            </a:extLst>
          </p:cNvPr>
          <p:cNvSpPr>
            <a:spLocks noGrp="1"/>
          </p:cNvSpPr>
          <p:nvPr>
            <p:ph type="body" orient="vert" idx="1"/>
          </p:nvPr>
        </p:nvSpPr>
        <p:spPr>
          <a:xfrm>
            <a:off x="735608" y="402990"/>
            <a:ext cx="6787654" cy="6414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65B8-14DF-0F4B-5DCB-00259D9B26BC}"/>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5" name="Footer Placeholder 4">
            <a:extLst>
              <a:ext uri="{FF2B5EF4-FFF2-40B4-BE49-F238E27FC236}">
                <a16:creationId xmlns:a16="http://schemas.microsoft.com/office/drawing/2014/main" id="{FF97A03D-864E-F86D-08E2-5D5DE4F21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D0FC6-9FFB-015F-BADE-342DB55E63F7}"/>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26466917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3641-C464-A145-1E8D-F11023BF3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1DC84-E05A-549C-A243-32EB118973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D4B8A-0D5E-AD26-30E3-9F761D716FCD}"/>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5" name="Footer Placeholder 4">
            <a:extLst>
              <a:ext uri="{FF2B5EF4-FFF2-40B4-BE49-F238E27FC236}">
                <a16:creationId xmlns:a16="http://schemas.microsoft.com/office/drawing/2014/main" id="{9FD73EDB-8124-5B24-EC7E-8F9426320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64278-80A9-7318-2EEF-616DFC01DACA}"/>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9355621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FD0A-BE27-848E-2809-A6CB9D669BC5}"/>
              </a:ext>
            </a:extLst>
          </p:cNvPr>
          <p:cNvSpPr>
            <a:spLocks noGrp="1"/>
          </p:cNvSpPr>
          <p:nvPr>
            <p:ph type="title"/>
          </p:nvPr>
        </p:nvSpPr>
        <p:spPr>
          <a:xfrm>
            <a:off x="730035" y="1887045"/>
            <a:ext cx="9228534" cy="3148576"/>
          </a:xfrm>
        </p:spPr>
        <p:txBody>
          <a:bodyPr anchor="b"/>
          <a:lstStyle>
            <a:lvl1pPr>
              <a:defRPr sz="5266"/>
            </a:lvl1pPr>
          </a:lstStyle>
          <a:p>
            <a:r>
              <a:rPr lang="en-US"/>
              <a:t>Click to edit Master title style</a:t>
            </a:r>
          </a:p>
        </p:txBody>
      </p:sp>
      <p:sp>
        <p:nvSpPr>
          <p:cNvPr id="3" name="Text Placeholder 2">
            <a:extLst>
              <a:ext uri="{FF2B5EF4-FFF2-40B4-BE49-F238E27FC236}">
                <a16:creationId xmlns:a16="http://schemas.microsoft.com/office/drawing/2014/main" id="{F46C0C07-3DC9-EA98-A187-D337875571CE}"/>
              </a:ext>
            </a:extLst>
          </p:cNvPr>
          <p:cNvSpPr>
            <a:spLocks noGrp="1"/>
          </p:cNvSpPr>
          <p:nvPr>
            <p:ph type="body" idx="1"/>
          </p:nvPr>
        </p:nvSpPr>
        <p:spPr>
          <a:xfrm>
            <a:off x="730035" y="5065408"/>
            <a:ext cx="9228534" cy="1655762"/>
          </a:xfrm>
        </p:spPr>
        <p:txBody>
          <a:bodyPr/>
          <a:lstStyle>
            <a:lvl1pPr marL="0" indent="0">
              <a:buNone/>
              <a:defRPr sz="2106">
                <a:solidFill>
                  <a:schemeClr val="tx1">
                    <a:tint val="75000"/>
                  </a:schemeClr>
                </a:solidFill>
              </a:defRPr>
            </a:lvl1pPr>
            <a:lvl2pPr marL="401239" indent="0">
              <a:buNone/>
              <a:defRPr sz="1755">
                <a:solidFill>
                  <a:schemeClr val="tx1">
                    <a:tint val="75000"/>
                  </a:schemeClr>
                </a:solidFill>
              </a:defRPr>
            </a:lvl2pPr>
            <a:lvl3pPr marL="802477" indent="0">
              <a:buNone/>
              <a:defRPr sz="1580">
                <a:solidFill>
                  <a:schemeClr val="tx1">
                    <a:tint val="75000"/>
                  </a:schemeClr>
                </a:solidFill>
              </a:defRPr>
            </a:lvl3pPr>
            <a:lvl4pPr marL="1203716" indent="0">
              <a:buNone/>
              <a:defRPr sz="1404">
                <a:solidFill>
                  <a:schemeClr val="tx1">
                    <a:tint val="75000"/>
                  </a:schemeClr>
                </a:solidFill>
              </a:defRPr>
            </a:lvl4pPr>
            <a:lvl5pPr marL="1604955" indent="0">
              <a:buNone/>
              <a:defRPr sz="1404">
                <a:solidFill>
                  <a:schemeClr val="tx1">
                    <a:tint val="75000"/>
                  </a:schemeClr>
                </a:solidFill>
              </a:defRPr>
            </a:lvl5pPr>
            <a:lvl6pPr marL="2006194" indent="0">
              <a:buNone/>
              <a:defRPr sz="1404">
                <a:solidFill>
                  <a:schemeClr val="tx1">
                    <a:tint val="75000"/>
                  </a:schemeClr>
                </a:solidFill>
              </a:defRPr>
            </a:lvl6pPr>
            <a:lvl7pPr marL="2407432" indent="0">
              <a:buNone/>
              <a:defRPr sz="1404">
                <a:solidFill>
                  <a:schemeClr val="tx1">
                    <a:tint val="75000"/>
                  </a:schemeClr>
                </a:solidFill>
              </a:defRPr>
            </a:lvl7pPr>
            <a:lvl8pPr marL="2808671" indent="0">
              <a:buNone/>
              <a:defRPr sz="1404">
                <a:solidFill>
                  <a:schemeClr val="tx1">
                    <a:tint val="75000"/>
                  </a:schemeClr>
                </a:solidFill>
              </a:defRPr>
            </a:lvl8pPr>
            <a:lvl9pPr marL="3209910" indent="0">
              <a:buNone/>
              <a:defRPr sz="140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69E32-A30F-3E0E-0688-B1C46F33F7B3}"/>
              </a:ext>
            </a:extLst>
          </p:cNvPr>
          <p:cNvSpPr>
            <a:spLocks noGrp="1"/>
          </p:cNvSpPr>
          <p:nvPr>
            <p:ph type="dt" sz="half" idx="10"/>
          </p:nvPr>
        </p:nvSpPr>
        <p:spPr/>
        <p:txBody>
          <a:bodyPr/>
          <a:lstStyle/>
          <a:p>
            <a:fld id="{1FF1A7DC-01B1-4CDD-BCDE-FD82949B1260}" type="datetime1">
              <a:rPr lang="en-US" smtClean="0"/>
              <a:pPr/>
              <a:t>1/4/2024</a:t>
            </a:fld>
            <a:endParaRPr lang="en-US"/>
          </a:p>
        </p:txBody>
      </p:sp>
      <p:sp>
        <p:nvSpPr>
          <p:cNvPr id="5" name="Footer Placeholder 4">
            <a:extLst>
              <a:ext uri="{FF2B5EF4-FFF2-40B4-BE49-F238E27FC236}">
                <a16:creationId xmlns:a16="http://schemas.microsoft.com/office/drawing/2014/main" id="{5FCA3F62-AC76-5C2E-82FC-51CC25834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62FA2-F19C-B113-1669-4EAFA7A498E0}"/>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38576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6560-A98D-FA8C-317C-AF8F45C54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085A6-16A5-2BE7-F663-73F0DBC782CF}"/>
              </a:ext>
            </a:extLst>
          </p:cNvPr>
          <p:cNvSpPr>
            <a:spLocks noGrp="1"/>
          </p:cNvSpPr>
          <p:nvPr>
            <p:ph sz="half" idx="1"/>
          </p:nvPr>
        </p:nvSpPr>
        <p:spPr>
          <a:xfrm>
            <a:off x="735608" y="2014949"/>
            <a:ext cx="4547394"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122A4-6597-F6FB-3F08-197AA1FE299B}"/>
              </a:ext>
            </a:extLst>
          </p:cNvPr>
          <p:cNvSpPr>
            <a:spLocks noGrp="1"/>
          </p:cNvSpPr>
          <p:nvPr>
            <p:ph sz="half" idx="2"/>
          </p:nvPr>
        </p:nvSpPr>
        <p:spPr>
          <a:xfrm>
            <a:off x="5416748" y="2014949"/>
            <a:ext cx="4547394"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28F3B3-694B-0E74-3829-0D2602724FBF}"/>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6" name="Footer Placeholder 5">
            <a:extLst>
              <a:ext uri="{FF2B5EF4-FFF2-40B4-BE49-F238E27FC236}">
                <a16:creationId xmlns:a16="http://schemas.microsoft.com/office/drawing/2014/main" id="{7750E969-BB23-52F7-6461-D85370E86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B21E3-1290-1129-0EF2-F5EB44FCFD7C}"/>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30687232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CE9C-E29F-34EC-F487-E6FA7AE66468}"/>
              </a:ext>
            </a:extLst>
          </p:cNvPr>
          <p:cNvSpPr>
            <a:spLocks noGrp="1"/>
          </p:cNvSpPr>
          <p:nvPr>
            <p:ph type="title"/>
          </p:nvPr>
        </p:nvSpPr>
        <p:spPr>
          <a:xfrm>
            <a:off x="737002" y="402990"/>
            <a:ext cx="9228534" cy="146302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FC378-1BB0-C26D-BC2C-80E8C68D21BE}"/>
              </a:ext>
            </a:extLst>
          </p:cNvPr>
          <p:cNvSpPr>
            <a:spLocks noGrp="1"/>
          </p:cNvSpPr>
          <p:nvPr>
            <p:ph type="body" idx="1"/>
          </p:nvPr>
        </p:nvSpPr>
        <p:spPr>
          <a:xfrm>
            <a:off x="737002" y="1855506"/>
            <a:ext cx="4526495" cy="909355"/>
          </a:xfrm>
        </p:spPr>
        <p:txBody>
          <a:bodyPr anchor="b"/>
          <a:lstStyle>
            <a:lvl1pPr marL="0" indent="0">
              <a:buNone/>
              <a:defRPr sz="2106" b="1"/>
            </a:lvl1pPr>
            <a:lvl2pPr marL="401239" indent="0">
              <a:buNone/>
              <a:defRPr sz="1755" b="1"/>
            </a:lvl2pPr>
            <a:lvl3pPr marL="802477" indent="0">
              <a:buNone/>
              <a:defRPr sz="1580" b="1"/>
            </a:lvl3pPr>
            <a:lvl4pPr marL="1203716" indent="0">
              <a:buNone/>
              <a:defRPr sz="1404" b="1"/>
            </a:lvl4pPr>
            <a:lvl5pPr marL="1604955" indent="0">
              <a:buNone/>
              <a:defRPr sz="1404" b="1"/>
            </a:lvl5pPr>
            <a:lvl6pPr marL="2006194" indent="0">
              <a:buNone/>
              <a:defRPr sz="1404" b="1"/>
            </a:lvl6pPr>
            <a:lvl7pPr marL="2407432" indent="0">
              <a:buNone/>
              <a:defRPr sz="1404" b="1"/>
            </a:lvl7pPr>
            <a:lvl8pPr marL="2808671" indent="0">
              <a:buNone/>
              <a:defRPr sz="1404" b="1"/>
            </a:lvl8pPr>
            <a:lvl9pPr marL="3209910" indent="0">
              <a:buNone/>
              <a:defRPr sz="1404" b="1"/>
            </a:lvl9pPr>
          </a:lstStyle>
          <a:p>
            <a:pPr lvl="0"/>
            <a:r>
              <a:rPr lang="en-US"/>
              <a:t>Click to edit Master text styles</a:t>
            </a:r>
          </a:p>
        </p:txBody>
      </p:sp>
      <p:sp>
        <p:nvSpPr>
          <p:cNvPr id="4" name="Content Placeholder 3">
            <a:extLst>
              <a:ext uri="{FF2B5EF4-FFF2-40B4-BE49-F238E27FC236}">
                <a16:creationId xmlns:a16="http://schemas.microsoft.com/office/drawing/2014/main" id="{4E3326C6-F5F8-A16D-5C90-C7E4733576B5}"/>
              </a:ext>
            </a:extLst>
          </p:cNvPr>
          <p:cNvSpPr>
            <a:spLocks noGrp="1"/>
          </p:cNvSpPr>
          <p:nvPr>
            <p:ph sz="half" idx="2"/>
          </p:nvPr>
        </p:nvSpPr>
        <p:spPr>
          <a:xfrm>
            <a:off x="737002" y="2764861"/>
            <a:ext cx="4526495"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776469-9BE2-19F7-3A33-0EE33957D7B2}"/>
              </a:ext>
            </a:extLst>
          </p:cNvPr>
          <p:cNvSpPr>
            <a:spLocks noGrp="1"/>
          </p:cNvSpPr>
          <p:nvPr>
            <p:ph type="body" sz="quarter" idx="3"/>
          </p:nvPr>
        </p:nvSpPr>
        <p:spPr>
          <a:xfrm>
            <a:off x="5416749" y="1855506"/>
            <a:ext cx="4548787" cy="909355"/>
          </a:xfrm>
        </p:spPr>
        <p:txBody>
          <a:bodyPr anchor="b"/>
          <a:lstStyle>
            <a:lvl1pPr marL="0" indent="0">
              <a:buNone/>
              <a:defRPr sz="2106" b="1"/>
            </a:lvl1pPr>
            <a:lvl2pPr marL="401239" indent="0">
              <a:buNone/>
              <a:defRPr sz="1755" b="1"/>
            </a:lvl2pPr>
            <a:lvl3pPr marL="802477" indent="0">
              <a:buNone/>
              <a:defRPr sz="1580" b="1"/>
            </a:lvl3pPr>
            <a:lvl4pPr marL="1203716" indent="0">
              <a:buNone/>
              <a:defRPr sz="1404" b="1"/>
            </a:lvl4pPr>
            <a:lvl5pPr marL="1604955" indent="0">
              <a:buNone/>
              <a:defRPr sz="1404" b="1"/>
            </a:lvl5pPr>
            <a:lvl6pPr marL="2006194" indent="0">
              <a:buNone/>
              <a:defRPr sz="1404" b="1"/>
            </a:lvl6pPr>
            <a:lvl7pPr marL="2407432" indent="0">
              <a:buNone/>
              <a:defRPr sz="1404" b="1"/>
            </a:lvl7pPr>
            <a:lvl8pPr marL="2808671" indent="0">
              <a:buNone/>
              <a:defRPr sz="1404" b="1"/>
            </a:lvl8pPr>
            <a:lvl9pPr marL="3209910" indent="0">
              <a:buNone/>
              <a:defRPr sz="1404" b="1"/>
            </a:lvl9pPr>
          </a:lstStyle>
          <a:p>
            <a:pPr lvl="0"/>
            <a:r>
              <a:rPr lang="en-US"/>
              <a:t>Click to edit Master text styles</a:t>
            </a:r>
          </a:p>
        </p:txBody>
      </p:sp>
      <p:sp>
        <p:nvSpPr>
          <p:cNvPr id="6" name="Content Placeholder 5">
            <a:extLst>
              <a:ext uri="{FF2B5EF4-FFF2-40B4-BE49-F238E27FC236}">
                <a16:creationId xmlns:a16="http://schemas.microsoft.com/office/drawing/2014/main" id="{3FB5D855-C3D2-C0C3-B1E2-89179EBCFA57}"/>
              </a:ext>
            </a:extLst>
          </p:cNvPr>
          <p:cNvSpPr>
            <a:spLocks noGrp="1"/>
          </p:cNvSpPr>
          <p:nvPr>
            <p:ph sz="quarter" idx="4"/>
          </p:nvPr>
        </p:nvSpPr>
        <p:spPr>
          <a:xfrm>
            <a:off x="5416749" y="2764861"/>
            <a:ext cx="4548787"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A9F7D-3228-EC03-7A1F-F63280015651}"/>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8" name="Footer Placeholder 7">
            <a:extLst>
              <a:ext uri="{FF2B5EF4-FFF2-40B4-BE49-F238E27FC236}">
                <a16:creationId xmlns:a16="http://schemas.microsoft.com/office/drawing/2014/main" id="{E5BAA94A-56CE-40D7-0A86-6EF3B90E5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D7946D-1324-2BB6-23BC-BEE9678B28B5}"/>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24393536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9761-EB85-6FF0-8F56-64982E15BD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814ED-90BD-94FD-8C41-E2D5C213D901}"/>
              </a:ext>
            </a:extLst>
          </p:cNvPr>
          <p:cNvSpPr>
            <a:spLocks noGrp="1"/>
          </p:cNvSpPr>
          <p:nvPr>
            <p:ph type="dt" sz="half" idx="10"/>
          </p:nvPr>
        </p:nvSpPr>
        <p:spPr/>
        <p:txBody>
          <a:bodyPr/>
          <a:lstStyle/>
          <a:p>
            <a:fld id="{234D85FF-9D31-4C0C-8D36-32FD77E0F2C1}" type="datetime1">
              <a:rPr lang="en-US" smtClean="0"/>
              <a:pPr/>
              <a:t>1/4/2024</a:t>
            </a:fld>
            <a:endParaRPr lang="en-US"/>
          </a:p>
        </p:txBody>
      </p:sp>
      <p:sp>
        <p:nvSpPr>
          <p:cNvPr id="4" name="Footer Placeholder 3">
            <a:extLst>
              <a:ext uri="{FF2B5EF4-FFF2-40B4-BE49-F238E27FC236}">
                <a16:creationId xmlns:a16="http://schemas.microsoft.com/office/drawing/2014/main" id="{EAC40709-0FD7-6006-05E4-EF578FBB6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6963A0-D88F-B124-E0F9-07059D2C753A}"/>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226982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14E9C-BE01-E4AB-F954-40B54486B952}"/>
              </a:ext>
            </a:extLst>
          </p:cNvPr>
          <p:cNvSpPr>
            <a:spLocks noGrp="1"/>
          </p:cNvSpPr>
          <p:nvPr>
            <p:ph type="dt" sz="half" idx="10"/>
          </p:nvPr>
        </p:nvSpPr>
        <p:spPr/>
        <p:txBody>
          <a:bodyPr/>
          <a:lstStyle/>
          <a:p>
            <a:fld id="{C12530B4-1025-48B2-8966-48FFA9FF9EE0}" type="datetime1">
              <a:rPr lang="en-US" smtClean="0"/>
              <a:pPr/>
              <a:t>1/4/2024</a:t>
            </a:fld>
            <a:endParaRPr lang="en-US"/>
          </a:p>
        </p:txBody>
      </p:sp>
      <p:sp>
        <p:nvSpPr>
          <p:cNvPr id="3" name="Footer Placeholder 2">
            <a:extLst>
              <a:ext uri="{FF2B5EF4-FFF2-40B4-BE49-F238E27FC236}">
                <a16:creationId xmlns:a16="http://schemas.microsoft.com/office/drawing/2014/main" id="{95A78A36-1277-2687-8547-5D8AF5649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924BA-AEF8-F0AB-4F23-241CA155B703}"/>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4776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71D6-EB5F-8BF0-FBC6-F882B262CD13}"/>
              </a:ext>
            </a:extLst>
          </p:cNvPr>
          <p:cNvSpPr>
            <a:spLocks noGrp="1"/>
          </p:cNvSpPr>
          <p:nvPr>
            <p:ph type="title"/>
          </p:nvPr>
        </p:nvSpPr>
        <p:spPr>
          <a:xfrm>
            <a:off x="737002" y="504613"/>
            <a:ext cx="3450948" cy="1766147"/>
          </a:xfrm>
        </p:spPr>
        <p:txBody>
          <a:bodyPr anchor="b"/>
          <a:lstStyle>
            <a:lvl1pPr>
              <a:defRPr sz="2808"/>
            </a:lvl1pPr>
          </a:lstStyle>
          <a:p>
            <a:r>
              <a:rPr lang="en-US"/>
              <a:t>Click to edit Master title style</a:t>
            </a:r>
          </a:p>
        </p:txBody>
      </p:sp>
      <p:sp>
        <p:nvSpPr>
          <p:cNvPr id="3" name="Content Placeholder 2">
            <a:extLst>
              <a:ext uri="{FF2B5EF4-FFF2-40B4-BE49-F238E27FC236}">
                <a16:creationId xmlns:a16="http://schemas.microsoft.com/office/drawing/2014/main" id="{DF80EBEF-6153-F2F6-05DA-5BFE7409B4D6}"/>
              </a:ext>
            </a:extLst>
          </p:cNvPr>
          <p:cNvSpPr>
            <a:spLocks noGrp="1"/>
          </p:cNvSpPr>
          <p:nvPr>
            <p:ph idx="1"/>
          </p:nvPr>
        </p:nvSpPr>
        <p:spPr>
          <a:xfrm>
            <a:off x="4548788" y="1089825"/>
            <a:ext cx="5416748" cy="5379038"/>
          </a:xfrm>
        </p:spPr>
        <p:txBody>
          <a:bodyPr/>
          <a:lstStyle>
            <a:lvl1pPr>
              <a:defRPr sz="2808"/>
            </a:lvl1pPr>
            <a:lvl2pPr>
              <a:defRPr sz="2457"/>
            </a:lvl2pPr>
            <a:lvl3pPr>
              <a:defRPr sz="2106"/>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06FF4-B13B-96EE-3D02-F9A14C72E78F}"/>
              </a:ext>
            </a:extLst>
          </p:cNvPr>
          <p:cNvSpPr>
            <a:spLocks noGrp="1"/>
          </p:cNvSpPr>
          <p:nvPr>
            <p:ph type="body" sz="half" idx="2"/>
          </p:nvPr>
        </p:nvSpPr>
        <p:spPr>
          <a:xfrm>
            <a:off x="737002" y="2270760"/>
            <a:ext cx="3450948" cy="4206864"/>
          </a:xfrm>
        </p:spPr>
        <p:txBody>
          <a:bodyPr/>
          <a:lstStyle>
            <a:lvl1pPr marL="0" indent="0">
              <a:buNone/>
              <a:defRPr sz="1404"/>
            </a:lvl1pPr>
            <a:lvl2pPr marL="401239" indent="0">
              <a:buNone/>
              <a:defRPr sz="1229"/>
            </a:lvl2pPr>
            <a:lvl3pPr marL="802477" indent="0">
              <a:buNone/>
              <a:defRPr sz="1053"/>
            </a:lvl3pPr>
            <a:lvl4pPr marL="1203716" indent="0">
              <a:buNone/>
              <a:defRPr sz="878"/>
            </a:lvl4pPr>
            <a:lvl5pPr marL="1604955" indent="0">
              <a:buNone/>
              <a:defRPr sz="878"/>
            </a:lvl5pPr>
            <a:lvl6pPr marL="2006194" indent="0">
              <a:buNone/>
              <a:defRPr sz="878"/>
            </a:lvl6pPr>
            <a:lvl7pPr marL="2407432" indent="0">
              <a:buNone/>
              <a:defRPr sz="878"/>
            </a:lvl7pPr>
            <a:lvl8pPr marL="2808671" indent="0">
              <a:buNone/>
              <a:defRPr sz="878"/>
            </a:lvl8pPr>
            <a:lvl9pPr marL="3209910" indent="0">
              <a:buNone/>
              <a:defRPr sz="878"/>
            </a:lvl9pPr>
          </a:lstStyle>
          <a:p>
            <a:pPr lvl="0"/>
            <a:r>
              <a:rPr lang="en-US"/>
              <a:t>Click to edit Master text styles</a:t>
            </a:r>
          </a:p>
        </p:txBody>
      </p:sp>
      <p:sp>
        <p:nvSpPr>
          <p:cNvPr id="5" name="Date Placeholder 4">
            <a:extLst>
              <a:ext uri="{FF2B5EF4-FFF2-40B4-BE49-F238E27FC236}">
                <a16:creationId xmlns:a16="http://schemas.microsoft.com/office/drawing/2014/main" id="{DA9046D0-D036-75C0-827E-7DC2A6C56D9A}"/>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6" name="Footer Placeholder 5">
            <a:extLst>
              <a:ext uri="{FF2B5EF4-FFF2-40B4-BE49-F238E27FC236}">
                <a16:creationId xmlns:a16="http://schemas.microsoft.com/office/drawing/2014/main" id="{3FD0E984-B658-1E5E-CCB8-F33558749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64A5F-CACF-6B92-74F8-134E0E708583}"/>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29248265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FF38-B28C-B8AF-1B71-C147F3118A27}"/>
              </a:ext>
            </a:extLst>
          </p:cNvPr>
          <p:cNvSpPr>
            <a:spLocks noGrp="1"/>
          </p:cNvSpPr>
          <p:nvPr>
            <p:ph type="title"/>
          </p:nvPr>
        </p:nvSpPr>
        <p:spPr>
          <a:xfrm>
            <a:off x="737002" y="504613"/>
            <a:ext cx="3450948" cy="1766147"/>
          </a:xfrm>
        </p:spPr>
        <p:txBody>
          <a:bodyPr anchor="b"/>
          <a:lstStyle>
            <a:lvl1pPr>
              <a:defRPr sz="2808"/>
            </a:lvl1pPr>
          </a:lstStyle>
          <a:p>
            <a:r>
              <a:rPr lang="en-US"/>
              <a:t>Click to edit Master title style</a:t>
            </a:r>
          </a:p>
        </p:txBody>
      </p:sp>
      <p:sp>
        <p:nvSpPr>
          <p:cNvPr id="3" name="Picture Placeholder 2">
            <a:extLst>
              <a:ext uri="{FF2B5EF4-FFF2-40B4-BE49-F238E27FC236}">
                <a16:creationId xmlns:a16="http://schemas.microsoft.com/office/drawing/2014/main" id="{01AF43E6-7A35-CF91-D9A6-5735A97B344D}"/>
              </a:ext>
            </a:extLst>
          </p:cNvPr>
          <p:cNvSpPr>
            <a:spLocks noGrp="1"/>
          </p:cNvSpPr>
          <p:nvPr>
            <p:ph type="pic" idx="1"/>
          </p:nvPr>
        </p:nvSpPr>
        <p:spPr>
          <a:xfrm>
            <a:off x="4548788" y="1089825"/>
            <a:ext cx="5416748" cy="5379038"/>
          </a:xfrm>
        </p:spPr>
        <p:txBody>
          <a:bodyPr/>
          <a:lstStyle>
            <a:lvl1pPr marL="0" indent="0">
              <a:buNone/>
              <a:defRPr sz="2808"/>
            </a:lvl1pPr>
            <a:lvl2pPr marL="401239" indent="0">
              <a:buNone/>
              <a:defRPr sz="2457"/>
            </a:lvl2pPr>
            <a:lvl3pPr marL="802477" indent="0">
              <a:buNone/>
              <a:defRPr sz="2106"/>
            </a:lvl3pPr>
            <a:lvl4pPr marL="1203716" indent="0">
              <a:buNone/>
              <a:defRPr sz="1755"/>
            </a:lvl4pPr>
            <a:lvl5pPr marL="1604955" indent="0">
              <a:buNone/>
              <a:defRPr sz="1755"/>
            </a:lvl5pPr>
            <a:lvl6pPr marL="2006194" indent="0">
              <a:buNone/>
              <a:defRPr sz="1755"/>
            </a:lvl6pPr>
            <a:lvl7pPr marL="2407432" indent="0">
              <a:buNone/>
              <a:defRPr sz="1755"/>
            </a:lvl7pPr>
            <a:lvl8pPr marL="2808671" indent="0">
              <a:buNone/>
              <a:defRPr sz="1755"/>
            </a:lvl8pPr>
            <a:lvl9pPr marL="3209910" indent="0">
              <a:buNone/>
              <a:defRPr sz="1755"/>
            </a:lvl9pPr>
          </a:lstStyle>
          <a:p>
            <a:endParaRPr lang="en-US"/>
          </a:p>
        </p:txBody>
      </p:sp>
      <p:sp>
        <p:nvSpPr>
          <p:cNvPr id="4" name="Text Placeholder 3">
            <a:extLst>
              <a:ext uri="{FF2B5EF4-FFF2-40B4-BE49-F238E27FC236}">
                <a16:creationId xmlns:a16="http://schemas.microsoft.com/office/drawing/2014/main" id="{00ABB838-90D4-25DD-E994-D55CEF3FDED1}"/>
              </a:ext>
            </a:extLst>
          </p:cNvPr>
          <p:cNvSpPr>
            <a:spLocks noGrp="1"/>
          </p:cNvSpPr>
          <p:nvPr>
            <p:ph type="body" sz="half" idx="2"/>
          </p:nvPr>
        </p:nvSpPr>
        <p:spPr>
          <a:xfrm>
            <a:off x="737002" y="2270760"/>
            <a:ext cx="3450948" cy="4206864"/>
          </a:xfrm>
        </p:spPr>
        <p:txBody>
          <a:bodyPr/>
          <a:lstStyle>
            <a:lvl1pPr marL="0" indent="0">
              <a:buNone/>
              <a:defRPr sz="1404"/>
            </a:lvl1pPr>
            <a:lvl2pPr marL="401239" indent="0">
              <a:buNone/>
              <a:defRPr sz="1229"/>
            </a:lvl2pPr>
            <a:lvl3pPr marL="802477" indent="0">
              <a:buNone/>
              <a:defRPr sz="1053"/>
            </a:lvl3pPr>
            <a:lvl4pPr marL="1203716" indent="0">
              <a:buNone/>
              <a:defRPr sz="878"/>
            </a:lvl4pPr>
            <a:lvl5pPr marL="1604955" indent="0">
              <a:buNone/>
              <a:defRPr sz="878"/>
            </a:lvl5pPr>
            <a:lvl6pPr marL="2006194" indent="0">
              <a:buNone/>
              <a:defRPr sz="878"/>
            </a:lvl6pPr>
            <a:lvl7pPr marL="2407432" indent="0">
              <a:buNone/>
              <a:defRPr sz="878"/>
            </a:lvl7pPr>
            <a:lvl8pPr marL="2808671" indent="0">
              <a:buNone/>
              <a:defRPr sz="878"/>
            </a:lvl8pPr>
            <a:lvl9pPr marL="3209910" indent="0">
              <a:buNone/>
              <a:defRPr sz="878"/>
            </a:lvl9pPr>
          </a:lstStyle>
          <a:p>
            <a:pPr lvl="0"/>
            <a:r>
              <a:rPr lang="en-US"/>
              <a:t>Click to edit Master text styles</a:t>
            </a:r>
          </a:p>
        </p:txBody>
      </p:sp>
      <p:sp>
        <p:nvSpPr>
          <p:cNvPr id="5" name="Date Placeholder 4">
            <a:extLst>
              <a:ext uri="{FF2B5EF4-FFF2-40B4-BE49-F238E27FC236}">
                <a16:creationId xmlns:a16="http://schemas.microsoft.com/office/drawing/2014/main" id="{6267B1F5-BD29-D9EE-F3E4-07919D7B62DD}"/>
              </a:ext>
            </a:extLst>
          </p:cNvPr>
          <p:cNvSpPr>
            <a:spLocks noGrp="1"/>
          </p:cNvSpPr>
          <p:nvPr>
            <p:ph type="dt" sz="half" idx="10"/>
          </p:nvPr>
        </p:nvSpPr>
        <p:spPr/>
        <p:txBody>
          <a:bodyPr/>
          <a:lstStyle/>
          <a:p>
            <a:fld id="{5893EB6D-9F3B-420B-9EF6-0AC6620A25F6}" type="datetime1">
              <a:rPr lang="en-US" smtClean="0"/>
              <a:pPr/>
              <a:t>1/4/2024</a:t>
            </a:fld>
            <a:endParaRPr lang="en-US"/>
          </a:p>
        </p:txBody>
      </p:sp>
      <p:sp>
        <p:nvSpPr>
          <p:cNvPr id="6" name="Footer Placeholder 5">
            <a:extLst>
              <a:ext uri="{FF2B5EF4-FFF2-40B4-BE49-F238E27FC236}">
                <a16:creationId xmlns:a16="http://schemas.microsoft.com/office/drawing/2014/main" id="{33D8054C-D685-7ECD-A263-B22145DC1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806E2-A213-EC10-0F44-F296AC0863CA}"/>
              </a:ext>
            </a:extLst>
          </p:cNvPr>
          <p:cNvSpPr>
            <a:spLocks noGrp="1"/>
          </p:cNvSpPr>
          <p:nvPr>
            <p:ph type="sldNum" sz="quarter" idx="12"/>
          </p:nvPr>
        </p:nvSpPr>
        <p:spPr/>
        <p:txBody>
          <a:body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269515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A05E4-F09B-7CEE-7A80-758AAF7AC26B}"/>
              </a:ext>
            </a:extLst>
          </p:cNvPr>
          <p:cNvSpPr>
            <a:spLocks noGrp="1"/>
          </p:cNvSpPr>
          <p:nvPr>
            <p:ph type="title"/>
          </p:nvPr>
        </p:nvSpPr>
        <p:spPr>
          <a:xfrm>
            <a:off x="735608" y="402990"/>
            <a:ext cx="9228534" cy="1463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9B62E-84A7-908A-B58D-C995DC7625C3}"/>
              </a:ext>
            </a:extLst>
          </p:cNvPr>
          <p:cNvSpPr>
            <a:spLocks noGrp="1"/>
          </p:cNvSpPr>
          <p:nvPr>
            <p:ph type="body" idx="1"/>
          </p:nvPr>
        </p:nvSpPr>
        <p:spPr>
          <a:xfrm>
            <a:off x="735608" y="2014949"/>
            <a:ext cx="9228534" cy="4802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18400-557E-0A42-EFFE-611ED34D4158}"/>
              </a:ext>
            </a:extLst>
          </p:cNvPr>
          <p:cNvSpPr>
            <a:spLocks noGrp="1"/>
          </p:cNvSpPr>
          <p:nvPr>
            <p:ph type="dt" sz="half" idx="2"/>
          </p:nvPr>
        </p:nvSpPr>
        <p:spPr>
          <a:xfrm>
            <a:off x="735608" y="7015527"/>
            <a:ext cx="2407444" cy="402990"/>
          </a:xfrm>
          <a:prstGeom prst="rect">
            <a:avLst/>
          </a:prstGeom>
        </p:spPr>
        <p:txBody>
          <a:bodyPr vert="horz" lIns="91440" tIns="45720" rIns="91440" bIns="45720" rtlCol="0" anchor="ctr"/>
          <a:lstStyle>
            <a:lvl1pPr algn="l">
              <a:defRPr sz="1053">
                <a:solidFill>
                  <a:schemeClr val="tx1">
                    <a:tint val="75000"/>
                  </a:schemeClr>
                </a:solidFill>
              </a:defRPr>
            </a:lvl1pPr>
          </a:lstStyle>
          <a:p>
            <a:fld id="{5893EB6D-9F3B-420B-9EF6-0AC6620A25F6}" type="datetime1">
              <a:rPr lang="en-US" smtClean="0"/>
              <a:pPr/>
              <a:t>1/4/2024</a:t>
            </a:fld>
            <a:endParaRPr lang="en-US"/>
          </a:p>
        </p:txBody>
      </p:sp>
      <p:sp>
        <p:nvSpPr>
          <p:cNvPr id="5" name="Footer Placeholder 4">
            <a:extLst>
              <a:ext uri="{FF2B5EF4-FFF2-40B4-BE49-F238E27FC236}">
                <a16:creationId xmlns:a16="http://schemas.microsoft.com/office/drawing/2014/main" id="{44458386-CC16-649F-F4EC-32E356F62A7C}"/>
              </a:ext>
            </a:extLst>
          </p:cNvPr>
          <p:cNvSpPr>
            <a:spLocks noGrp="1"/>
          </p:cNvSpPr>
          <p:nvPr>
            <p:ph type="ftr" sz="quarter" idx="3"/>
          </p:nvPr>
        </p:nvSpPr>
        <p:spPr>
          <a:xfrm>
            <a:off x="3544292" y="7015527"/>
            <a:ext cx="3611166" cy="402990"/>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0D1A15-C492-BD84-5367-CD0715388998}"/>
              </a:ext>
            </a:extLst>
          </p:cNvPr>
          <p:cNvSpPr>
            <a:spLocks noGrp="1"/>
          </p:cNvSpPr>
          <p:nvPr>
            <p:ph type="sldNum" sz="quarter" idx="4"/>
          </p:nvPr>
        </p:nvSpPr>
        <p:spPr>
          <a:xfrm>
            <a:off x="7556698" y="7015527"/>
            <a:ext cx="2407444" cy="402990"/>
          </a:xfrm>
          <a:prstGeom prst="rect">
            <a:avLst/>
          </a:prstGeom>
        </p:spPr>
        <p:txBody>
          <a:bodyPr vert="horz" lIns="91440" tIns="45720" rIns="91440" bIns="45720" rtlCol="0" anchor="ctr"/>
          <a:lstStyle>
            <a:lvl1pPr algn="r">
              <a:defRPr sz="1053">
                <a:solidFill>
                  <a:schemeClr val="tx1">
                    <a:tint val="75000"/>
                  </a:schemeClr>
                </a:solidFill>
              </a:defRPr>
            </a:lvl1pPr>
          </a:lstStyle>
          <a:p>
            <a:pPr marL="35905"/>
            <a:fld id="{81D60167-4931-47E6-BA6A-407CBD079E47}" type="slidenum">
              <a:rPr lang="en-US" smtClean="0"/>
              <a:pPr marL="35905"/>
              <a:t>‹#›</a:t>
            </a:fld>
            <a:endParaRPr lang="en-US" dirty="0"/>
          </a:p>
        </p:txBody>
      </p:sp>
    </p:spTree>
    <p:extLst>
      <p:ext uri="{BB962C8B-B14F-4D97-AF65-F5344CB8AC3E}">
        <p14:creationId xmlns:p14="http://schemas.microsoft.com/office/powerpoint/2010/main" val="1100811987"/>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hf hdr="0" ftr="0" dt="0"/>
  <p:txStyles>
    <p:titleStyle>
      <a:lvl1pPr algn="l" defTabSz="802477" rtl="0" eaLnBrk="1" latinLnBrk="0" hangingPunct="1">
        <a:lnSpc>
          <a:spcPct val="90000"/>
        </a:lnSpc>
        <a:spcBef>
          <a:spcPct val="0"/>
        </a:spcBef>
        <a:buNone/>
        <a:defRPr sz="3861" kern="1200">
          <a:solidFill>
            <a:schemeClr val="tx1"/>
          </a:solidFill>
          <a:latin typeface="+mj-lt"/>
          <a:ea typeface="+mj-ea"/>
          <a:cs typeface="+mj-cs"/>
        </a:defRPr>
      </a:lvl1pPr>
    </p:titleStyle>
    <p:bodyStyle>
      <a:lvl1pPr marL="200619" indent="-200619" algn="l" defTabSz="802477" rtl="0" eaLnBrk="1" latinLnBrk="0" hangingPunct="1">
        <a:lnSpc>
          <a:spcPct val="90000"/>
        </a:lnSpc>
        <a:spcBef>
          <a:spcPts val="878"/>
        </a:spcBef>
        <a:buFont typeface="Arial" panose="020B0604020202020204" pitchFamily="34" charset="0"/>
        <a:buChar char="•"/>
        <a:defRPr sz="2457" kern="1200">
          <a:solidFill>
            <a:schemeClr val="tx1"/>
          </a:solidFill>
          <a:latin typeface="+mn-lt"/>
          <a:ea typeface="+mn-ea"/>
          <a:cs typeface="+mn-cs"/>
        </a:defRPr>
      </a:lvl1pPr>
      <a:lvl2pPr marL="601858" indent="-200619" algn="l" defTabSz="802477" rtl="0" eaLnBrk="1" latinLnBrk="0" hangingPunct="1">
        <a:lnSpc>
          <a:spcPct val="90000"/>
        </a:lnSpc>
        <a:spcBef>
          <a:spcPts val="439"/>
        </a:spcBef>
        <a:buFont typeface="Arial" panose="020B0604020202020204" pitchFamily="34" charset="0"/>
        <a:buChar char="•"/>
        <a:defRPr sz="2106" kern="1200">
          <a:solidFill>
            <a:schemeClr val="tx1"/>
          </a:solidFill>
          <a:latin typeface="+mn-lt"/>
          <a:ea typeface="+mn-ea"/>
          <a:cs typeface="+mn-cs"/>
        </a:defRPr>
      </a:lvl2pPr>
      <a:lvl3pPr marL="1003097" indent="-200619" algn="l" defTabSz="802477" rtl="0" eaLnBrk="1" latinLnBrk="0" hangingPunct="1">
        <a:lnSpc>
          <a:spcPct val="90000"/>
        </a:lnSpc>
        <a:spcBef>
          <a:spcPts val="439"/>
        </a:spcBef>
        <a:buFont typeface="Arial" panose="020B0604020202020204" pitchFamily="34" charset="0"/>
        <a:buChar char="•"/>
        <a:defRPr sz="1755" kern="1200">
          <a:solidFill>
            <a:schemeClr val="tx1"/>
          </a:solidFill>
          <a:latin typeface="+mn-lt"/>
          <a:ea typeface="+mn-ea"/>
          <a:cs typeface="+mn-cs"/>
        </a:defRPr>
      </a:lvl3pPr>
      <a:lvl4pPr marL="1404336"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4pPr>
      <a:lvl5pPr marL="1805574"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5pPr>
      <a:lvl6pPr marL="2206813"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6pPr>
      <a:lvl7pPr marL="2608052"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7pPr>
      <a:lvl8pPr marL="3009290"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8pPr>
      <a:lvl9pPr marL="3410529" indent="-200619" algn="l" defTabSz="802477" rtl="0" eaLnBrk="1" latinLnBrk="0" hangingPunct="1">
        <a:lnSpc>
          <a:spcPct val="90000"/>
        </a:lnSpc>
        <a:spcBef>
          <a:spcPts val="439"/>
        </a:spcBef>
        <a:buFont typeface="Arial" panose="020B0604020202020204" pitchFamily="34" charset="0"/>
        <a:buChar char="•"/>
        <a:defRPr sz="1580" kern="1200">
          <a:solidFill>
            <a:schemeClr val="tx1"/>
          </a:solidFill>
          <a:latin typeface="+mn-lt"/>
          <a:ea typeface="+mn-ea"/>
          <a:cs typeface="+mn-cs"/>
        </a:defRPr>
      </a:lvl9pPr>
    </p:bodyStyle>
    <p:otherStyle>
      <a:defPPr>
        <a:defRPr lang="en-US"/>
      </a:defPPr>
      <a:lvl1pPr marL="0" algn="l" defTabSz="802477" rtl="0" eaLnBrk="1" latinLnBrk="0" hangingPunct="1">
        <a:defRPr sz="1580" kern="1200">
          <a:solidFill>
            <a:schemeClr val="tx1"/>
          </a:solidFill>
          <a:latin typeface="+mn-lt"/>
          <a:ea typeface="+mn-ea"/>
          <a:cs typeface="+mn-cs"/>
        </a:defRPr>
      </a:lvl1pPr>
      <a:lvl2pPr marL="401239" algn="l" defTabSz="802477" rtl="0" eaLnBrk="1" latinLnBrk="0" hangingPunct="1">
        <a:defRPr sz="1580" kern="1200">
          <a:solidFill>
            <a:schemeClr val="tx1"/>
          </a:solidFill>
          <a:latin typeface="+mn-lt"/>
          <a:ea typeface="+mn-ea"/>
          <a:cs typeface="+mn-cs"/>
        </a:defRPr>
      </a:lvl2pPr>
      <a:lvl3pPr marL="802477" algn="l" defTabSz="802477" rtl="0" eaLnBrk="1" latinLnBrk="0" hangingPunct="1">
        <a:defRPr sz="1580" kern="1200">
          <a:solidFill>
            <a:schemeClr val="tx1"/>
          </a:solidFill>
          <a:latin typeface="+mn-lt"/>
          <a:ea typeface="+mn-ea"/>
          <a:cs typeface="+mn-cs"/>
        </a:defRPr>
      </a:lvl3pPr>
      <a:lvl4pPr marL="1203716" algn="l" defTabSz="802477" rtl="0" eaLnBrk="1" latinLnBrk="0" hangingPunct="1">
        <a:defRPr sz="1580" kern="1200">
          <a:solidFill>
            <a:schemeClr val="tx1"/>
          </a:solidFill>
          <a:latin typeface="+mn-lt"/>
          <a:ea typeface="+mn-ea"/>
          <a:cs typeface="+mn-cs"/>
        </a:defRPr>
      </a:lvl4pPr>
      <a:lvl5pPr marL="1604955" algn="l" defTabSz="802477" rtl="0" eaLnBrk="1" latinLnBrk="0" hangingPunct="1">
        <a:defRPr sz="1580" kern="1200">
          <a:solidFill>
            <a:schemeClr val="tx1"/>
          </a:solidFill>
          <a:latin typeface="+mn-lt"/>
          <a:ea typeface="+mn-ea"/>
          <a:cs typeface="+mn-cs"/>
        </a:defRPr>
      </a:lvl5pPr>
      <a:lvl6pPr marL="2006194" algn="l" defTabSz="802477" rtl="0" eaLnBrk="1" latinLnBrk="0" hangingPunct="1">
        <a:defRPr sz="1580" kern="1200">
          <a:solidFill>
            <a:schemeClr val="tx1"/>
          </a:solidFill>
          <a:latin typeface="+mn-lt"/>
          <a:ea typeface="+mn-ea"/>
          <a:cs typeface="+mn-cs"/>
        </a:defRPr>
      </a:lvl6pPr>
      <a:lvl7pPr marL="2407432" algn="l" defTabSz="802477" rtl="0" eaLnBrk="1" latinLnBrk="0" hangingPunct="1">
        <a:defRPr sz="1580" kern="1200">
          <a:solidFill>
            <a:schemeClr val="tx1"/>
          </a:solidFill>
          <a:latin typeface="+mn-lt"/>
          <a:ea typeface="+mn-ea"/>
          <a:cs typeface="+mn-cs"/>
        </a:defRPr>
      </a:lvl7pPr>
      <a:lvl8pPr marL="2808671" algn="l" defTabSz="802477" rtl="0" eaLnBrk="1" latinLnBrk="0" hangingPunct="1">
        <a:defRPr sz="1580" kern="1200">
          <a:solidFill>
            <a:schemeClr val="tx1"/>
          </a:solidFill>
          <a:latin typeface="+mn-lt"/>
          <a:ea typeface="+mn-ea"/>
          <a:cs typeface="+mn-cs"/>
        </a:defRPr>
      </a:lvl8pPr>
      <a:lvl9pPr marL="3209910" algn="l" defTabSz="802477" rtl="0" eaLnBrk="1" latinLnBrk="0" hangingPunct="1">
        <a:defRPr sz="1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jpeg"/><Relationship Id="rId10" Type="http://schemas.openxmlformats.org/officeDocument/2006/relationships/diagramQuickStyle" Target="../diagrams/quickStyle1.xml"/><Relationship Id="rId4" Type="http://schemas.openxmlformats.org/officeDocument/2006/relationships/image" Target="../media/image2.jpeg"/><Relationship Id="rId9"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jpeg"/><Relationship Id="rId18" Type="http://schemas.openxmlformats.org/officeDocument/2006/relationships/diagramData" Target="../diagrams/data4.xml"/><Relationship Id="rId3" Type="http://schemas.openxmlformats.org/officeDocument/2006/relationships/diagramData" Target="../diagrams/data2.xml"/><Relationship Id="rId21" Type="http://schemas.openxmlformats.org/officeDocument/2006/relationships/diagramColors" Target="../diagrams/colors4.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5.png"/><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4.png"/><Relationship Id="rId10" Type="http://schemas.openxmlformats.org/officeDocument/2006/relationships/diagramQuickStyle" Target="../diagrams/quickStyle3.xml"/><Relationship Id="rId19" Type="http://schemas.openxmlformats.org/officeDocument/2006/relationships/diagramLayout" Target="../diagrams/layout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3.jpeg"/><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hyperlink" Target="mailto:office@adroltenia.ro"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6.jfif"/><Relationship Id="rId13"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image" Target="../media/image14.png"/><Relationship Id="rId12"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4.png"/><Relationship Id="rId10" Type="http://schemas.openxmlformats.org/officeDocument/2006/relationships/diagramLayout" Target="../diagrams/layout5.xml"/><Relationship Id="rId4" Type="http://schemas.openxmlformats.org/officeDocument/2006/relationships/image" Target="../media/image3.jpeg"/><Relationship Id="rId9"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6.jfif"/><Relationship Id="rId3" Type="http://schemas.openxmlformats.org/officeDocument/2006/relationships/image" Target="../media/image2.jpeg"/><Relationship Id="rId7" Type="http://schemas.openxmlformats.org/officeDocument/2006/relationships/diagramData" Target="../diagrams/data6.xml"/><Relationship Id="rId12"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5" Type="http://schemas.openxmlformats.org/officeDocument/2006/relationships/image" Target="../media/image18.jpeg"/><Relationship Id="rId10" Type="http://schemas.openxmlformats.org/officeDocument/2006/relationships/diagramColors" Target="../diagrams/colors6.xml"/><Relationship Id="rId4" Type="http://schemas.openxmlformats.org/officeDocument/2006/relationships/image" Target="../media/image3.jpeg"/><Relationship Id="rId9" Type="http://schemas.openxmlformats.org/officeDocument/2006/relationships/diagramQuickStyle" Target="../diagrams/quickStyle6.xml"/><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3.jpeg"/><Relationship Id="rId7" Type="http://schemas.openxmlformats.org/officeDocument/2006/relationships/diagramData" Target="../diagrams/data7.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9.jpeg"/><Relationship Id="rId11" Type="http://schemas.microsoft.com/office/2007/relationships/diagramDrawing" Target="../diagrams/drawing7.xml"/><Relationship Id="rId5" Type="http://schemas.openxmlformats.org/officeDocument/2006/relationships/image" Target="../media/image5.png"/><Relationship Id="rId10" Type="http://schemas.openxmlformats.org/officeDocument/2006/relationships/diagramColors" Target="../diagrams/colors7.xml"/><Relationship Id="rId4" Type="http://schemas.openxmlformats.org/officeDocument/2006/relationships/image" Target="../media/image4.png"/><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03DD95-57D9-4EB0-B7C8-A0DAB48C0961}"/>
              </a:ext>
            </a:extLst>
          </p:cNvPr>
          <p:cNvPicPr>
            <a:picLocks noChangeAspect="1"/>
          </p:cNvPicPr>
          <p:nvPr/>
        </p:nvPicPr>
        <p:blipFill>
          <a:blip r:embed="rId3"/>
          <a:stretch>
            <a:fillRect/>
          </a:stretch>
        </p:blipFill>
        <p:spPr>
          <a:xfrm>
            <a:off x="6232245" y="1512603"/>
            <a:ext cx="4522996" cy="4744120"/>
          </a:xfrm>
          <a:prstGeom prst="rect">
            <a:avLst/>
          </a:prstGeom>
        </p:spPr>
      </p:pic>
      <p:sp>
        <p:nvSpPr>
          <p:cNvPr id="2" name="Slide Number Placeholder 1">
            <a:extLst>
              <a:ext uri="{FF2B5EF4-FFF2-40B4-BE49-F238E27FC236}">
                <a16:creationId xmlns:a16="http://schemas.microsoft.com/office/drawing/2014/main" id="{9F730731-7AE6-E56C-5077-FECB5BF5CA5B}"/>
              </a:ext>
            </a:extLst>
          </p:cNvPr>
          <p:cNvSpPr>
            <a:spLocks noGrp="1"/>
          </p:cNvSpPr>
          <p:nvPr>
            <p:ph type="sldNum" sz="quarter" idx="12"/>
          </p:nvPr>
        </p:nvSpPr>
        <p:spPr/>
        <p:txBody>
          <a:bodyPr/>
          <a:lstStyle/>
          <a:p>
            <a:pPr marL="35905"/>
            <a:fld id="{81D60167-4931-47E6-BA6A-407CBD079E47}" type="slidenum">
              <a:rPr lang="en-US" smtClean="0"/>
              <a:pPr marL="35905"/>
              <a:t>1</a:t>
            </a:fld>
            <a:endParaRPr lang="en-US" dirty="0"/>
          </a:p>
        </p:txBody>
      </p:sp>
      <p:sp>
        <p:nvSpPr>
          <p:cNvPr id="16" name="TextBox 15">
            <a:extLst>
              <a:ext uri="{FF2B5EF4-FFF2-40B4-BE49-F238E27FC236}">
                <a16:creationId xmlns:a16="http://schemas.microsoft.com/office/drawing/2014/main" id="{9DAB7E1F-8E51-4CEA-B732-53CEDA66DF7B}"/>
              </a:ext>
            </a:extLst>
          </p:cNvPr>
          <p:cNvSpPr txBox="1"/>
          <p:nvPr/>
        </p:nvSpPr>
        <p:spPr>
          <a:xfrm>
            <a:off x="525382" y="279149"/>
            <a:ext cx="10668001" cy="830997"/>
          </a:xfrm>
          <a:prstGeom prst="rect">
            <a:avLst/>
          </a:prstGeom>
          <a:noFill/>
        </p:spPr>
        <p:txBody>
          <a:bodyPr wrap="square" rtlCol="0">
            <a:spAutoFit/>
          </a:bodyPr>
          <a:lstStyle/>
          <a:p>
            <a:pPr algn="ctr"/>
            <a:r>
              <a:rPr lang="ro-RO" sz="4800" b="1" dirty="0">
                <a:solidFill>
                  <a:srgbClr val="0070C0"/>
                </a:solidFill>
              </a:rPr>
              <a:t>   </a:t>
            </a:r>
            <a:r>
              <a:rPr lang="en-US" sz="4800" b="1" dirty="0">
                <a:solidFill>
                  <a:srgbClr val="0070C0"/>
                </a:solidFill>
              </a:rPr>
              <a:t>GHIDUL SOLICITANTULUI</a:t>
            </a:r>
          </a:p>
        </p:txBody>
      </p:sp>
      <p:sp>
        <p:nvSpPr>
          <p:cNvPr id="18" name="Right Triangle 17">
            <a:extLst>
              <a:ext uri="{FF2B5EF4-FFF2-40B4-BE49-F238E27FC236}">
                <a16:creationId xmlns:a16="http://schemas.microsoft.com/office/drawing/2014/main" id="{0C017EB1-F5CD-4326-972C-509207ADD583}"/>
              </a:ext>
            </a:extLst>
          </p:cNvPr>
          <p:cNvSpPr/>
          <p:nvPr/>
        </p:nvSpPr>
        <p:spPr>
          <a:xfrm rot="5400000">
            <a:off x="-257207" y="257207"/>
            <a:ext cx="1672828" cy="1158414"/>
          </a:xfrm>
          <a:prstGeom prst="rtTriangl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F56D20-2212-4487-A957-796D1E5083DA}"/>
              </a:ext>
            </a:extLst>
          </p:cNvPr>
          <p:cNvGrpSpPr/>
          <p:nvPr/>
        </p:nvGrpSpPr>
        <p:grpSpPr>
          <a:xfrm>
            <a:off x="130175" y="6275869"/>
            <a:ext cx="10439400" cy="766621"/>
            <a:chOff x="677171" y="5886085"/>
            <a:chExt cx="11111049" cy="971915"/>
          </a:xfrm>
        </p:grpSpPr>
        <p:pic>
          <p:nvPicPr>
            <p:cNvPr id="22" name="ymail_attachmentIdc0991bef-7767-41d6-abb8-802c47018cce">
              <a:extLst>
                <a:ext uri="{FF2B5EF4-FFF2-40B4-BE49-F238E27FC236}">
                  <a16:creationId xmlns:a16="http://schemas.microsoft.com/office/drawing/2014/main" id="{EAB0D362-1245-40EE-B9F0-FA7D56A352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17C1E2CC-CA7E-47A2-93EA-0963B3E2BA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CAD0DBBD-D4D4-4E95-92B2-E07AA51810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25" name="Picture 24">
              <a:extLst>
                <a:ext uri="{FF2B5EF4-FFF2-40B4-BE49-F238E27FC236}">
                  <a16:creationId xmlns:a16="http://schemas.microsoft.com/office/drawing/2014/main" id="{B7CFFC65-2B9C-4EAB-B327-A22D6BE1BF12}"/>
                </a:ext>
              </a:extLst>
            </p:cNvPr>
            <p:cNvPicPr>
              <a:picLocks noChangeAspect="1"/>
            </p:cNvPicPr>
            <p:nvPr/>
          </p:nvPicPr>
          <p:blipFill rotWithShape="1">
            <a:blip r:embed="rId7">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graphicFrame>
        <p:nvGraphicFramePr>
          <p:cNvPr id="6" name="Diagram 5">
            <a:extLst>
              <a:ext uri="{FF2B5EF4-FFF2-40B4-BE49-F238E27FC236}">
                <a16:creationId xmlns:a16="http://schemas.microsoft.com/office/drawing/2014/main" id="{C51D3FA0-241E-BCB5-C3A9-EC296191D2FB}"/>
              </a:ext>
            </a:extLst>
          </p:cNvPr>
          <p:cNvGraphicFramePr/>
          <p:nvPr>
            <p:extLst>
              <p:ext uri="{D42A27DB-BD31-4B8C-83A1-F6EECF244321}">
                <p14:modId xmlns:p14="http://schemas.microsoft.com/office/powerpoint/2010/main" val="758346345"/>
              </p:ext>
            </p:extLst>
          </p:nvPr>
        </p:nvGraphicFramePr>
        <p:xfrm>
          <a:off x="569933" y="1459560"/>
          <a:ext cx="6303941" cy="423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8D30132C-80E6-4790-AF23-D04633C14488}"/>
              </a:ext>
            </a:extLst>
          </p:cNvPr>
          <p:cNvPicPr>
            <a:picLocks noChangeAspect="1"/>
          </p:cNvPicPr>
          <p:nvPr/>
        </p:nvPicPr>
        <p:blipFill rotWithShape="1">
          <a:blip r:embed="rId13">
            <a:extLst>
              <a:ext uri="{28A0092B-C50C-407E-A947-70E740481C1C}">
                <a14:useLocalDpi xmlns:a14="http://schemas.microsoft.com/office/drawing/2010/main" val="0"/>
              </a:ext>
            </a:extLst>
          </a:blip>
          <a:srcRect b="10166"/>
          <a:stretch/>
        </p:blipFill>
        <p:spPr>
          <a:xfrm>
            <a:off x="1369573" y="67420"/>
            <a:ext cx="1350343" cy="1392140"/>
          </a:xfrm>
          <a:prstGeom prst="rect">
            <a:avLst/>
          </a:prstGeom>
        </p:spPr>
      </p:pic>
    </p:spTree>
    <p:extLst>
      <p:ext uri="{BB962C8B-B14F-4D97-AF65-F5344CB8AC3E}">
        <p14:creationId xmlns:p14="http://schemas.microsoft.com/office/powerpoint/2010/main" val="183209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301875" y="203200"/>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PROIECTULUI</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0" y="736600"/>
            <a:ext cx="10699750" cy="6832600"/>
          </a:xfrm>
          <a:solidFill>
            <a:srgbClr val="FAFFFA"/>
          </a:solidFill>
          <a:ln>
            <a:solidFill>
              <a:schemeClr val="accent6">
                <a:lumMod val="20000"/>
                <a:lumOff val="80000"/>
              </a:schemeClr>
            </a:solidFill>
          </a:ln>
        </p:spPr>
        <p:txBody>
          <a:bodyPr>
            <a:noAutofit/>
          </a:bodyPr>
          <a:lstStyle/>
          <a:p>
            <a:pPr marL="0" lvl="0" indent="0" algn="just">
              <a:lnSpc>
                <a:spcPct val="107000"/>
              </a:lnSpc>
              <a:spcBef>
                <a:spcPts val="600"/>
              </a:spcBef>
              <a:spcAft>
                <a:spcPts val="800"/>
              </a:spcAft>
              <a:buNone/>
            </a:pPr>
            <a:r>
              <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2. </a:t>
            </a:r>
            <a:r>
              <a:rPr lang="ro-RO"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Domeniul de activitate în care se realizează investiția</a:t>
            </a:r>
            <a:r>
              <a:rPr lang="en-US"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 </a:t>
            </a:r>
            <a:r>
              <a:rPr lang="ro-RO" sz="1800" b="1" dirty="0">
                <a:effectLst/>
                <a:latin typeface="Calibri" panose="020F0502020204030204" pitchFamily="34" charset="0"/>
                <a:ea typeface="Trebuchet MS" panose="020B0603020202020204" pitchFamily="34" charset="0"/>
              </a:rPr>
              <a:t>Prin apelurile de proiecte lansate se finanțează investiții numai în domeniile de activitate eligibile</a:t>
            </a:r>
            <a:endParaRPr lang="en-US" sz="2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r>
              <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3. </a:t>
            </a:r>
            <a:r>
              <a:rPr lang="ro-RO"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Locul de implementare</a:t>
            </a:r>
            <a:r>
              <a:rPr lang="en-US"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 </a:t>
            </a:r>
            <a:r>
              <a:rPr lang="ro-RO"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Unitatea de producție/ prestare servicii finanțată trebuie să fie localizată în zona vizată de apel.</a:t>
            </a:r>
            <a:endParaRPr lang="en-US"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60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4. </a:t>
            </a:r>
            <a:r>
              <a:rPr kumimoji="0" lang="ro-RO"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Nu sunt eligibile proiectele care includ investiții demarate  înainte de depunerea cererii de finanțare</a:t>
            </a:r>
            <a:r>
              <a:rPr kumimoji="0" lang="ro-RO" sz="26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6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60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5. </a:t>
            </a:r>
            <a:r>
              <a:rPr kumimoji="0" lang="ro-RO"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Proiectele nu includ activități care au făcut parte dintr-o operațiune care este relocată sau care ar constitui un transfer al unei activități productive.</a:t>
            </a:r>
            <a:endPar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ro-RO" sz="18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ro-RO"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en-US" sz="2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a:p>
            <a:pPr marL="0" indent="0" algn="just">
              <a:buNone/>
            </a:pPr>
            <a:endParaRPr lang="en-US" sz="1200" b="1" dirty="0">
              <a:solidFill>
                <a:srgbClr val="0070C0"/>
              </a:solidFill>
              <a:latin typeface="Arial" panose="020B0604020202020204" pitchFamily="34" charset="0"/>
              <a:cs typeface="Arial" panose="020B0604020202020204" pitchFamily="34"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F8976F-974C-E0D6-D126-019EC81F414A}"/>
              </a:ext>
            </a:extLst>
          </p:cNvPr>
          <p:cNvGrpSpPr/>
          <p:nvPr/>
        </p:nvGrpSpPr>
        <p:grpSpPr>
          <a:xfrm>
            <a:off x="92075" y="6588925"/>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C826A254-9F9A-331B-2404-9D8AF7DB1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DB1F852-9967-FD29-F4E1-A78E4E51F5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62B4A1F-F86D-0A82-B0BC-57BA7E0C3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52C66B8-6EE3-A1F4-B586-6895ABCE582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47844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301875" y="203200"/>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PROIECTULUI</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0" y="533400"/>
            <a:ext cx="10699750" cy="6832600"/>
          </a:xfrm>
          <a:solidFill>
            <a:srgbClr val="FAFFFA"/>
          </a:solidFill>
        </p:spPr>
        <p:txBody>
          <a:bodyPr>
            <a:noAutofit/>
          </a:bodyPr>
          <a:lstStyle/>
          <a:p>
            <a:pPr marL="0" lvl="0" indent="0" algn="just">
              <a:lnSpc>
                <a:spcPct val="107000"/>
              </a:lnSpc>
              <a:spcBef>
                <a:spcPts val="600"/>
              </a:spcBef>
              <a:spcAft>
                <a:spcPts val="600"/>
              </a:spcAft>
              <a:buNone/>
            </a:pPr>
            <a:endParaRPr lang="en-US" sz="8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r>
              <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6. </a:t>
            </a:r>
            <a:r>
              <a:rPr lang="ro-RO"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Proiectul nu include activități care au făcut sau ar fi trebuit să facă obiectul unei proceduri de recuperare </a:t>
            </a:r>
            <a:r>
              <a:rPr lang="ro-RO" sz="2000" b="1" dirty="0">
                <a:effectLst/>
                <a:latin typeface="Calibri" panose="020F0502020204030204" pitchFamily="34" charset="0"/>
                <a:ea typeface="Calibri" panose="020F0502020204030204" pitchFamily="34" charset="0"/>
                <a:cs typeface="Calibri" panose="020F0502020204030204" pitchFamily="34" charset="0"/>
              </a:rPr>
              <a:t>în urma transferului unei activități de producție în afara zonei vizate de apel și nu include activități/investiții asupra unor obiective de investiție aflate în perioada de durabilitate/ de garanție a altor finanțări europene și/sau de la bugetul de stat.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endParaRPr lang="en-US" sz="5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600"/>
              </a:spcBef>
              <a:buNone/>
              <a:defRPr/>
            </a:pPr>
            <a:r>
              <a:rPr lang="en-US" sz="2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7. </a:t>
            </a:r>
            <a:r>
              <a:rPr lang="ro-RO" sz="2800" b="1" dirty="0">
                <a:latin typeface="Calibri" panose="020F0502020204030204" pitchFamily="34" charset="0"/>
                <a:ea typeface="Calibri" panose="020F0502020204030204" pitchFamily="34" charset="0"/>
                <a:cs typeface="Calibri" panose="020F0502020204030204" pitchFamily="34" charset="0"/>
              </a:rPr>
              <a:t>Acolo unde este cazul</a:t>
            </a:r>
            <a:r>
              <a:rPr lang="ro-RO" sz="2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ro-RO" sz="2800" b="1" dirty="0">
                <a:solidFill>
                  <a:srgbClr val="70AD47">
                    <a:lumMod val="50000"/>
                  </a:srgbClr>
                </a:solidFill>
                <a:latin typeface="Calibri" panose="020F0502020204030204" pitchFamily="34" charset="0"/>
                <a:ea typeface="Calibri" panose="020F0502020204030204" pitchFamily="34" charset="0"/>
                <a:cs typeface="Calibri" panose="020F0502020204030204" pitchFamily="34" charset="0"/>
              </a:rPr>
              <a:t>proiectul  face obiectul unei evaluări a impactului asupra mediului</a:t>
            </a:r>
            <a:endPar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8. </a:t>
            </a:r>
            <a:r>
              <a:rPr kumimoji="0" lang="ro-RO"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Proiectul nu include activități care fac în mod direct obiectul unui aviz motivat al Comisiei cu privire la o încălcare în temeiul art. 258 din TFUE </a:t>
            </a:r>
            <a:r>
              <a:rPr kumimoji="0" lang="ro-RO"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care pune în pericol legalitatea și regularitatea cheltuielilor sau desfășurarea acestuia. </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sz="1200" b="1" dirty="0">
              <a:solidFill>
                <a:srgbClr val="0070C0"/>
              </a:solidFill>
              <a:latin typeface="Arial" panose="020B0604020202020204" pitchFamily="34" charset="0"/>
              <a:cs typeface="Arial" panose="020B0604020202020204" pitchFamily="34"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F8976F-974C-E0D6-D126-019EC81F414A}"/>
              </a:ext>
            </a:extLst>
          </p:cNvPr>
          <p:cNvGrpSpPr/>
          <p:nvPr/>
        </p:nvGrpSpPr>
        <p:grpSpPr>
          <a:xfrm>
            <a:off x="92075" y="6588925"/>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C826A254-9F9A-331B-2404-9D8AF7DB1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DB1F852-9967-FD29-F4E1-A78E4E51F5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62B4A1F-F86D-0A82-B0BC-57BA7E0C3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52C66B8-6EE3-A1F4-B586-6895ABCE582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2835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301875" y="203200"/>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PROIECTULUI</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0" y="693523"/>
            <a:ext cx="10699750" cy="6832600"/>
          </a:xfrm>
          <a:solidFill>
            <a:srgbClr val="FAFFFA"/>
          </a:solidFill>
        </p:spPr>
        <p:txBody>
          <a:bodyPr>
            <a:noAutofit/>
          </a:bodyPr>
          <a:lstStyle/>
          <a:p>
            <a:pPr marL="0" lvl="0" indent="0" algn="just">
              <a:lnSpc>
                <a:spcPct val="107000"/>
              </a:lnSpc>
              <a:spcBef>
                <a:spcPts val="600"/>
              </a:spcBef>
              <a:buNone/>
            </a:pPr>
            <a:endParaRPr lang="en-US" sz="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buNone/>
            </a:pPr>
            <a:r>
              <a:rPr lang="en-US"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9. </a:t>
            </a:r>
            <a:r>
              <a:rPr lang="ro-RO"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Proiectul respectă reglementările naţionale şi comunitare </a:t>
            </a:r>
            <a:r>
              <a:rPr lang="ro-RO" sz="2000" b="1" dirty="0">
                <a:latin typeface="Calibri" panose="020F0502020204030204" pitchFamily="34" charset="0"/>
                <a:ea typeface="Calibri" panose="020F0502020204030204" pitchFamily="34" charset="0"/>
                <a:cs typeface="Calibri" panose="020F0502020204030204" pitchFamily="34" charset="0"/>
              </a:rPr>
              <a:t>privind eligibilitatea cheltuielilor, promovarea egalităţii de şanse şi politica nediscriminatorie;dezvoltarea durabilă,</a:t>
            </a:r>
            <a:r>
              <a:rPr lang="en-US" sz="2000" b="1" dirty="0">
                <a:latin typeface="Calibri" panose="020F0502020204030204" pitchFamily="34" charset="0"/>
                <a:ea typeface="Calibri" panose="020F0502020204030204" pitchFamily="34" charset="0"/>
                <a:cs typeface="Calibri" panose="020F0502020204030204" pitchFamily="34" charset="0"/>
              </a:rPr>
              <a:t> DNSH, </a:t>
            </a:r>
            <a:r>
              <a:rPr lang="en-US" sz="2000" b="1" dirty="0" err="1">
                <a:latin typeface="Calibri" panose="020F0502020204030204" pitchFamily="34" charset="0"/>
                <a:ea typeface="Calibri" panose="020F0502020204030204" pitchFamily="34" charset="0"/>
                <a:cs typeface="Calibri" panose="020F0502020204030204" pitchFamily="34" charset="0"/>
              </a:rPr>
              <a:t>drepturile</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fundamentale</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si</a:t>
            </a:r>
            <a:r>
              <a:rPr lang="en-US" sz="2000" b="1" dirty="0">
                <a:latin typeface="Calibri" panose="020F0502020204030204" pitchFamily="34" charset="0"/>
                <a:ea typeface="Calibri" panose="020F0502020204030204" pitchFamily="34" charset="0"/>
                <a:cs typeface="Calibri" panose="020F0502020204030204" pitchFamily="34" charset="0"/>
              </a:rPr>
              <a:t> Carta </a:t>
            </a:r>
            <a:r>
              <a:rPr lang="en-US" sz="2000" b="1" dirty="0" err="1">
                <a:latin typeface="Calibri" panose="020F0502020204030204" pitchFamily="34" charset="0"/>
                <a:ea typeface="Calibri" panose="020F0502020204030204" pitchFamily="34" charset="0"/>
                <a:cs typeface="Calibri" panose="020F0502020204030204" pitchFamily="34" charset="0"/>
              </a:rPr>
              <a:t>drepturilor</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fundamentale</a:t>
            </a:r>
            <a:r>
              <a:rPr lang="en-US" sz="2000" b="1" dirty="0">
                <a:latin typeface="Calibri" panose="020F0502020204030204" pitchFamily="34" charset="0"/>
                <a:ea typeface="Calibri" panose="020F0502020204030204" pitchFamily="34" charset="0"/>
                <a:cs typeface="Calibri" panose="020F0502020204030204" pitchFamily="34" charset="0"/>
              </a:rPr>
              <a:t> a UE, </a:t>
            </a:r>
            <a:r>
              <a:rPr lang="en-US" sz="2000" b="1" dirty="0" err="1">
                <a:latin typeface="Calibri" panose="020F0502020204030204" pitchFamily="34" charset="0"/>
                <a:ea typeface="Calibri" panose="020F0502020204030204" pitchFamily="34" charset="0"/>
                <a:cs typeface="Calibri" panose="020F0502020204030204" pitchFamily="34" charset="0"/>
              </a:rPr>
              <a:t>accesibilitatea</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pentru</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rPr>
              <a:t>persoanele</a:t>
            </a:r>
            <a:r>
              <a:rPr lang="en-US" sz="2000" b="1" dirty="0">
                <a:latin typeface="Calibri" panose="020F0502020204030204" pitchFamily="34" charset="0"/>
                <a:ea typeface="Calibri" panose="020F0502020204030204" pitchFamily="34" charset="0"/>
                <a:cs typeface="Calibri" panose="020F0502020204030204" pitchFamily="34" charset="0"/>
              </a:rPr>
              <a:t> cu </a:t>
            </a:r>
            <a:r>
              <a:rPr lang="en-US" sz="2000" b="1" dirty="0" err="1">
                <a:latin typeface="Calibri" panose="020F0502020204030204" pitchFamily="34" charset="0"/>
                <a:ea typeface="Calibri" panose="020F0502020204030204" pitchFamily="34" charset="0"/>
                <a:cs typeface="Calibri" panose="020F0502020204030204" pitchFamily="34" charset="0"/>
              </a:rPr>
              <a:t>dizabilitati</a:t>
            </a:r>
            <a:r>
              <a:rPr lang="en-US" sz="2000" b="1" dirty="0">
                <a:latin typeface="Calibri" panose="020F0502020204030204" pitchFamily="34" charset="0"/>
                <a:ea typeface="Calibri" panose="020F0502020204030204" pitchFamily="34" charset="0"/>
                <a:cs typeface="Calibri" panose="020F0502020204030204" pitchFamily="34" charset="0"/>
              </a:rPr>
              <a:t>,</a:t>
            </a:r>
            <a:r>
              <a:rPr lang="ro-RO" sz="2000" b="1" dirty="0">
                <a:latin typeface="Calibri" panose="020F0502020204030204" pitchFamily="34" charset="0"/>
                <a:ea typeface="Calibri" panose="020F0502020204030204" pitchFamily="34" charset="0"/>
                <a:cs typeface="Calibri" panose="020F0502020204030204" pitchFamily="34" charset="0"/>
              </a:rPr>
              <a:t> tehnologia </a:t>
            </a:r>
            <a:r>
              <a:rPr lang="ro-RO" sz="2000" b="1" dirty="0" err="1">
                <a:latin typeface="Calibri" panose="020F0502020204030204" pitchFamily="34" charset="0"/>
                <a:ea typeface="Calibri" panose="020F0502020204030204" pitchFamily="34" charset="0"/>
                <a:cs typeface="Calibri" panose="020F0502020204030204" pitchFamily="34" charset="0"/>
              </a:rPr>
              <a:t>informaţiei</a:t>
            </a:r>
            <a:r>
              <a:rPr lang="ro-RO" sz="2000" b="1" dirty="0">
                <a:latin typeface="Calibri" panose="020F0502020204030204" pitchFamily="34" charset="0"/>
                <a:ea typeface="Calibri" panose="020F0502020204030204" pitchFamily="34" charset="0"/>
                <a:cs typeface="Calibri" panose="020F0502020204030204" pitchFamily="34" charset="0"/>
              </a:rPr>
              <a:t>; </a:t>
            </a:r>
            <a:r>
              <a:rPr lang="ro-RO" sz="2000" b="1" dirty="0" err="1">
                <a:latin typeface="Calibri" panose="020F0502020204030204" pitchFamily="34" charset="0"/>
                <a:ea typeface="Calibri" panose="020F0502020204030204" pitchFamily="34" charset="0"/>
                <a:cs typeface="Calibri" panose="020F0502020204030204" pitchFamily="34" charset="0"/>
              </a:rPr>
              <a:t>achiziţiile</a:t>
            </a:r>
            <a:r>
              <a:rPr lang="ro-RO" sz="2000" b="1" dirty="0">
                <a:latin typeface="Calibri" panose="020F0502020204030204" pitchFamily="34" charset="0"/>
                <a:ea typeface="Calibri" panose="020F0502020204030204" pitchFamily="34" charset="0"/>
                <a:cs typeface="Calibri" panose="020F0502020204030204" pitchFamily="34" charset="0"/>
              </a:rPr>
              <a:t> publice, dacă este cazul; informare </a:t>
            </a:r>
            <a:r>
              <a:rPr lang="ro-RO" sz="2000" b="1" dirty="0" err="1">
                <a:latin typeface="Calibri" panose="020F0502020204030204" pitchFamily="34" charset="0"/>
                <a:ea typeface="Calibri" panose="020F0502020204030204" pitchFamily="34" charset="0"/>
                <a:cs typeface="Calibri" panose="020F0502020204030204" pitchFamily="34" charset="0"/>
              </a:rPr>
              <a:t>şi</a:t>
            </a:r>
            <a:r>
              <a:rPr lang="ro-RO" sz="2000" b="1" dirty="0">
                <a:latin typeface="Calibri" panose="020F0502020204030204" pitchFamily="34" charset="0"/>
                <a:ea typeface="Calibri" panose="020F0502020204030204" pitchFamily="34" charset="0"/>
                <a:cs typeface="Calibri" panose="020F0502020204030204" pitchFamily="34" charset="0"/>
              </a:rPr>
              <a:t> publicitate; ajutorul de stat precum </a:t>
            </a:r>
            <a:r>
              <a:rPr lang="ro-RO" sz="2000" b="1" dirty="0" err="1">
                <a:latin typeface="Calibri" panose="020F0502020204030204" pitchFamily="34" charset="0"/>
                <a:ea typeface="Calibri" panose="020F0502020204030204" pitchFamily="34" charset="0"/>
                <a:cs typeface="Calibri" panose="020F0502020204030204" pitchFamily="34" charset="0"/>
              </a:rPr>
              <a:t>şi</a:t>
            </a:r>
            <a:r>
              <a:rPr lang="ro-RO" sz="2000" b="1" dirty="0">
                <a:latin typeface="Calibri" panose="020F0502020204030204" pitchFamily="34" charset="0"/>
                <a:ea typeface="Calibri" panose="020F0502020204030204" pitchFamily="34" charset="0"/>
                <a:cs typeface="Calibri" panose="020F0502020204030204" pitchFamily="34" charset="0"/>
              </a:rPr>
              <a:t> orice alte prevederi legale aplicabile fondurilor europene structurale și de investiții</a:t>
            </a:r>
            <a:r>
              <a:rPr lang="en-US" sz="2000" b="1"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10. </a:t>
            </a:r>
            <a:r>
              <a:rPr kumimoji="0" lang="ro-RO"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Proiectul nu a mai beneficiat de finanțare publică în ultimii 5 ani înainte de data depunerii cererii de finanţare</a:t>
            </a:r>
            <a:endParaRPr kumimoji="0" lang="en-US" sz="2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0" marR="0" lvl="0" indent="0" algn="just" defTabSz="802477" rtl="0" eaLnBrk="1" fontAlgn="auto" latinLnBrk="0" hangingPunct="1">
              <a:lnSpc>
                <a:spcPct val="107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11.</a:t>
            </a:r>
            <a:r>
              <a:rPr kumimoji="0" lang="ro-RO" sz="2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Încadrarea proiectului in valorile minime/maxime ale finanțării nerambursabile acordate, respectiv 200.000 euro – 8.000.000  euro.</a:t>
            </a:r>
            <a:endParaRPr kumimoji="0" lang="en-US" sz="26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a:p>
            <a:pPr marL="0" indent="0" algn="just">
              <a:buNone/>
            </a:pPr>
            <a:endParaRPr lang="en-US" sz="1200" b="1" dirty="0">
              <a:solidFill>
                <a:srgbClr val="0070C0"/>
              </a:solidFill>
              <a:latin typeface="Arial" panose="020B0604020202020204" pitchFamily="34" charset="0"/>
              <a:cs typeface="Arial" panose="020B0604020202020204" pitchFamily="34"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F8976F-974C-E0D6-D126-019EC81F414A}"/>
              </a:ext>
            </a:extLst>
          </p:cNvPr>
          <p:cNvGrpSpPr/>
          <p:nvPr/>
        </p:nvGrpSpPr>
        <p:grpSpPr>
          <a:xfrm>
            <a:off x="92075" y="6588925"/>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C826A254-9F9A-331B-2404-9D8AF7DB1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DB1F852-9967-FD29-F4E1-A78E4E51F5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62B4A1F-F86D-0A82-B0BC-57BA7E0C3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52C66B8-6EE3-A1F4-B586-6895ABCE582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181883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225675" y="307775"/>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ACTIVITATILOR</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1" y="860628"/>
            <a:ext cx="10699749" cy="6657772"/>
          </a:xfrm>
          <a:solidFill>
            <a:srgbClr val="FAFFFA"/>
          </a:solidFill>
        </p:spPr>
        <p:txBody>
          <a:bodyPr>
            <a:noAutofit/>
          </a:bodyPr>
          <a:lstStyle/>
          <a:p>
            <a:pPr algn="just">
              <a:lnSpc>
                <a:spcPct val="107000"/>
              </a:lnSpc>
              <a:spcBef>
                <a:spcPts val="600"/>
              </a:spcBef>
              <a:spcAft>
                <a:spcPts val="600"/>
              </a:spcAft>
            </a:pPr>
            <a:r>
              <a:rPr lang="ro-RO" sz="1800" b="1" u="sng"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Activități eligibile finanțabile prin ajutor de stat regional: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6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Investiții în active corporale</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Symbol" panose="05050102010706020507" pitchFamily="18" charset="2"/>
              <a:buChar char="-"/>
            </a:pPr>
            <a:r>
              <a:rPr lang="ro-RO" sz="1700" dirty="0">
                <a:effectLst/>
                <a:latin typeface="Calibri" panose="020F0502020204030204" pitchFamily="34" charset="0"/>
                <a:ea typeface="Calibri" panose="020F0502020204030204" pitchFamily="34" charset="0"/>
                <a:cs typeface="Calibri" panose="020F0502020204030204" pitchFamily="34" charset="0"/>
              </a:rPr>
              <a:t>lucrări de construire, extindere a spațiilor de producție/ prestare de servicii, inclusiv a utilităților generale aferente. Lucrările de modernizare pot fi eligibile doar daca sunt aferente investiției inițiale și implică modificări/îmbunătățiri substanțiale ale infrastructurii existente, în limita a maxim 10% din costurile aferente ajutorului de stat regional.</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Bef>
                <a:spcPts val="0"/>
              </a:spcBef>
              <a:buFont typeface="Symbol" panose="05050102010706020507" pitchFamily="18" charset="2"/>
              <a:buChar char="-"/>
            </a:pPr>
            <a:r>
              <a:rPr lang="ro-RO" sz="1700" dirty="0">
                <a:effectLst/>
                <a:latin typeface="Calibri" panose="020F0502020204030204" pitchFamily="34" charset="0"/>
                <a:ea typeface="Calibri" panose="020F0502020204030204" pitchFamily="34" charset="0"/>
                <a:cs typeface="Calibri" panose="020F0502020204030204" pitchFamily="34" charset="0"/>
              </a:rPr>
              <a:t>achiziționare de echipamente tehnologice, utilaje, instalații de lucru, mobilier, echipamente informatice, birotică, de natura mijloacelor fixe, cu excepția mijloacelor de transport;</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Bef>
                <a:spcPts val="0"/>
              </a:spcBef>
              <a:buFont typeface="Symbol" panose="05050102010706020507" pitchFamily="18" charset="2"/>
              <a:buChar char="-"/>
            </a:pPr>
            <a:r>
              <a:rPr lang="ro-RO" sz="1700" dirty="0">
                <a:effectLst/>
                <a:latin typeface="Calibri" panose="020F0502020204030204" pitchFamily="34" charset="0"/>
                <a:ea typeface="Calibri" panose="020F0502020204030204" pitchFamily="34" charset="0"/>
                <a:cs typeface="Calibri" panose="020F0502020204030204" pitchFamily="34" charset="0"/>
              </a:rPr>
              <a:t>achiziționare de instalații/ echipamente specifice în scopul implementării măsurilor legate de contribuția la dezvoltarea durabilă punctate în cadrul evaluării tehnice și financiare</a:t>
            </a:r>
            <a:r>
              <a:rPr lang="en-US" sz="1700" dirty="0">
                <a:effectLst/>
                <a:latin typeface="Calibri" panose="020F0502020204030204" pitchFamily="34" charset="0"/>
                <a:ea typeface="Calibri" panose="020F0502020204030204" pitchFamily="34" charset="0"/>
                <a:cs typeface="Calibri" panose="020F0502020204030204" pitchFamily="34" charset="0"/>
              </a:rPr>
              <a:t> </a:t>
            </a:r>
            <a:r>
              <a:rPr lang="ro-RO" sz="1700" dirty="0">
                <a:effectLst/>
                <a:latin typeface="Calibri" panose="020F0502020204030204" pitchFamily="34" charset="0"/>
                <a:ea typeface="Calibri" panose="020F0502020204030204" pitchFamily="34" charset="0"/>
                <a:cs typeface="Calibri" panose="020F0502020204030204" pitchFamily="34" charset="0"/>
              </a:rPr>
              <a:t>- introducerea sau adoptarea de tehnologii verzi. Aceste elemente nu pot constitui obiectivul unic al investiției unice.</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Investiții în active necorporale:</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brevete, licențe, mărci comerciale, programe informatice aferente</a:t>
            </a:r>
            <a:r>
              <a:rPr lang="ro-RO" sz="1700" dirty="0">
                <a:effectLst/>
                <a:latin typeface="Calibri" panose="020F0502020204030204" pitchFamily="34" charset="0"/>
                <a:ea typeface="Calibri" panose="020F0502020204030204" pitchFamily="34" charset="0"/>
                <a:cs typeface="Calibri" panose="020F0502020204030204" pitchFamily="34" charset="0"/>
              </a:rPr>
              <a:t> investiției propuse</a:t>
            </a:r>
            <a:r>
              <a:rPr lang="ro-RO"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alte drepturi şi active similare, utilizate exclusiv în domeniul de activitate vizat de proiect. </a:t>
            </a:r>
            <a:r>
              <a:rPr lang="ro-RO" sz="1700" dirty="0">
                <a:effectLst/>
                <a:latin typeface="Calibri" panose="020F0502020204030204" pitchFamily="34" charset="0"/>
                <a:ea typeface="Calibri" panose="020F0502020204030204" pitchFamily="34" charset="0"/>
                <a:cs typeface="Calibri" panose="020F0502020204030204" pitchFamily="34" charset="0"/>
              </a:rPr>
              <a:t>Programele informatice trebuie să fie legate de obiectul investiției inițiale.</a:t>
            </a:r>
            <a:r>
              <a:rPr lang="en-US" sz="1700" dirty="0">
                <a:effectLst/>
                <a:latin typeface="Calibri" panose="020F0502020204030204" pitchFamily="34" charset="0"/>
                <a:ea typeface="Calibri" panose="020F0502020204030204" pitchFamily="34" charset="0"/>
                <a:cs typeface="Calibri" panose="020F0502020204030204" pitchFamily="34" charset="0"/>
              </a:rPr>
              <a:t> </a:t>
            </a:r>
            <a:r>
              <a:rPr lang="ro-RO" sz="1700" dirty="0">
                <a:effectLst/>
                <a:latin typeface="Calibri" panose="020F0502020204030204" pitchFamily="34" charset="0"/>
                <a:ea typeface="Calibri" panose="020F0502020204030204" pitchFamily="34" charset="0"/>
                <a:cs typeface="Calibri" panose="020F0502020204030204" pitchFamily="34" charset="0"/>
              </a:rPr>
              <a:t>Valoarea eligibilă a activelor necorporale </a:t>
            </a:r>
            <a:r>
              <a:rPr lang="ro-RO" sz="1700" b="1" dirty="0">
                <a:solidFill>
                  <a:srgbClr val="3494BA"/>
                </a:solidFill>
                <a:effectLst/>
                <a:latin typeface="Calibri" panose="020F0502020204030204" pitchFamily="34" charset="0"/>
                <a:ea typeface="Calibri" panose="020F0502020204030204" pitchFamily="34" charset="0"/>
                <a:cs typeface="Calibri" panose="020F0502020204030204" pitchFamily="34" charset="0"/>
              </a:rPr>
              <a:t>nu poate depăși 5%</a:t>
            </a:r>
            <a:r>
              <a:rPr lang="ro-RO" sz="1700" dirty="0">
                <a:effectLst/>
                <a:latin typeface="Calibri" panose="020F0502020204030204" pitchFamily="34" charset="0"/>
                <a:ea typeface="Calibri" panose="020F0502020204030204" pitchFamily="34" charset="0"/>
                <a:cs typeface="Calibri" panose="020F0502020204030204" pitchFamily="34" charset="0"/>
              </a:rPr>
              <a:t> din valoarea eligibilă a activelor corporale.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8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c) </a:t>
            </a:r>
            <a:r>
              <a:rPr lang="en-US" sz="1800" b="1" dirty="0" err="1">
                <a:effectLst/>
                <a:latin typeface="Calibri" panose="020F0502020204030204" pitchFamily="34" charset="0"/>
                <a:ea typeface="Calibri" panose="020F0502020204030204" pitchFamily="34" charset="0"/>
                <a:cs typeface="Calibri" panose="020F0502020204030204" pitchFamily="34" charset="0"/>
              </a:rPr>
              <a:t>Activități</a:t>
            </a:r>
            <a:r>
              <a:rPr lang="en-US" sz="1800" b="1" dirty="0">
                <a:effectLst/>
                <a:latin typeface="Calibri" panose="020F0502020204030204" pitchFamily="34" charset="0"/>
                <a:ea typeface="Calibri" panose="020F0502020204030204" pitchFamily="34" charset="0"/>
                <a:cs typeface="Calibri" panose="020F0502020204030204" pitchFamily="34" charset="0"/>
              </a:rPr>
              <a:t> care </a:t>
            </a:r>
            <a:r>
              <a:rPr lang="en-US" sz="1800" b="1" dirty="0" err="1">
                <a:effectLst/>
                <a:latin typeface="Calibri" panose="020F0502020204030204" pitchFamily="34" charset="0"/>
                <a:ea typeface="Calibri" panose="020F0502020204030204" pitchFamily="34" charset="0"/>
                <a:cs typeface="Calibri" panose="020F0502020204030204" pitchFamily="34" charset="0"/>
              </a:rPr>
              <a:t>respectă</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principiul</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economiei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circulare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și</a:t>
            </a:r>
            <a:r>
              <a:rPr lang="en-US" sz="1800" b="1" dirty="0">
                <a:effectLst/>
                <a:latin typeface="Calibri" panose="020F0502020204030204" pitchFamily="34" charset="0"/>
                <a:ea typeface="Calibri" panose="020F0502020204030204" pitchFamily="34" charset="0"/>
                <a:cs typeface="Calibri" panose="020F0502020204030204" pitchFamily="34" charset="0"/>
              </a:rPr>
              <a:t> sunt </a:t>
            </a:r>
            <a:r>
              <a:rPr lang="en-US" sz="1800" b="1" dirty="0" err="1">
                <a:effectLst/>
                <a:latin typeface="Calibri" panose="020F0502020204030204" pitchFamily="34" charset="0"/>
                <a:ea typeface="Calibri" panose="020F0502020204030204" pitchFamily="34" charset="0"/>
                <a:cs typeface="Calibri" panose="020F0502020204030204" pitchFamily="34" charset="0"/>
              </a:rPr>
              <a:t>asociate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investiției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inițiale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propuse</a:t>
            </a:r>
            <a:r>
              <a:rPr lang="en-US" sz="1800" b="1" dirty="0">
                <a:effectLst/>
                <a:latin typeface="Calibri" panose="020F0502020204030204" pitchFamily="34" charset="0"/>
                <a:ea typeface="Calibri" panose="020F0502020204030204" pitchFamily="34" charset="0"/>
                <a:cs typeface="Calibri" panose="020F0502020204030204" pitchFamily="34" charset="0"/>
              </a:rPr>
              <a:t> a fi </a:t>
            </a:r>
            <a:r>
              <a:rPr lang="en-US" sz="1800" b="1" dirty="0" err="1">
                <a:effectLst/>
                <a:latin typeface="Calibri" panose="020F0502020204030204" pitchFamily="34" charset="0"/>
                <a:ea typeface="Calibri" panose="020F0502020204030204" pitchFamily="34" charset="0"/>
                <a:cs typeface="Calibri" panose="020F0502020204030204" pitchFamily="34" charset="0"/>
              </a:rPr>
              <a:t>realizate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prin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proiect</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ro-RO" sz="1800" b="1" dirty="0">
                <a:effectLst/>
                <a:latin typeface="Calibri" panose="020F0502020204030204" pitchFamily="34" charset="0"/>
                <a:ea typeface="Calibri" panose="020F0502020204030204" pitchFamily="34" charset="0"/>
                <a:cs typeface="Calibri" panose="020F0502020204030204" pitchFamily="34" charset="0"/>
              </a:rPr>
              <a:t>Proiectul propus trebuie să cuprindă, obligatoriu, investiții în active corporale (construire/extindere si/sau dotare/ cu active corporale) finanțabile prin ajutor de stat regional.</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718E4D2-0803-B138-83C1-AA18C15F1A7E}"/>
              </a:ext>
            </a:extLst>
          </p:cNvPr>
          <p:cNvGrpSpPr/>
          <p:nvPr/>
        </p:nvGrpSpPr>
        <p:grpSpPr>
          <a:xfrm>
            <a:off x="53975" y="6878114"/>
            <a:ext cx="10439400" cy="766621"/>
            <a:chOff x="677171" y="5886085"/>
            <a:chExt cx="11111049" cy="971915"/>
          </a:xfrm>
        </p:grpSpPr>
        <p:pic>
          <p:nvPicPr>
            <p:cNvPr id="3" name="ymail_attachmentIdc0991bef-7767-41d6-abb8-802c47018cce">
              <a:extLst>
                <a:ext uri="{FF2B5EF4-FFF2-40B4-BE49-F238E27FC236}">
                  <a16:creationId xmlns:a16="http://schemas.microsoft.com/office/drawing/2014/main" id="{32E2580F-A34E-A9D7-B1E0-0CB2BC8C5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1E152E5-BCD2-3DFB-2E01-7B5D745F6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EC282F9-3F89-AE6F-77FF-9A26D4D3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8" name="Picture 7">
              <a:extLst>
                <a:ext uri="{FF2B5EF4-FFF2-40B4-BE49-F238E27FC236}">
                  <a16:creationId xmlns:a16="http://schemas.microsoft.com/office/drawing/2014/main" id="{0A794A84-4A20-4211-323D-970ECC8CA0EC}"/>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59024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225675" y="307775"/>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ACTIVITATILOR</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0" y="860628"/>
            <a:ext cx="10699750" cy="6708572"/>
          </a:xfrm>
          <a:solidFill>
            <a:srgbClr val="FAFFFA"/>
          </a:solidFill>
        </p:spPr>
        <p:txBody>
          <a:bodyPr>
            <a:noAutofit/>
          </a:bodyPr>
          <a:lstStyle/>
          <a:p>
            <a:pPr algn="just">
              <a:lnSpc>
                <a:spcPct val="107000"/>
              </a:lnSpc>
              <a:spcAft>
                <a:spcPts val="800"/>
              </a:spcAft>
            </a:pPr>
            <a:r>
              <a:rPr lang="ro-RO" sz="1800" b="1" u="sng"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Activități eligibile finanțabile prin ajutor de </a:t>
            </a:r>
            <a:r>
              <a:rPr lang="ro-RO" sz="1800" b="1" u="sng"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minimis</a:t>
            </a:r>
            <a:r>
              <a:rPr lang="ro-RO" sz="1800" b="1" u="sng"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Activități de formare profesională pentru activitatea asociată investiției inițiale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Activități</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consultanță</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pentru</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pregătirea</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documentației</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proiect</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Activități de proiectare.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Activități de asistență tehnică a proiectantului, diriginte de șantier autorizat.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Cercetare, dezvoltare, inovare în vederea prototipării și punerii pe piață a unor produse noi/inovative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Certificarea / recertificarea produselor, serviciilor, proceselor, de un organism de certificare acreditat.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Certificarea / recertificarea sistemelor de management al calității, al mediului, al siguranţei alimentelor, al sănătăţii şi securităţii ocupaţionale, al securității informaţiilor, al energiei, al calității pentru dispozitive medicale, al serviciilor IT, al responsabilității sociale, simple sau integrate.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79388" algn="just">
              <a:lnSpc>
                <a:spcPct val="107000"/>
              </a:lnSpc>
              <a:spcBef>
                <a:spcPts val="0"/>
              </a:spcBef>
              <a:buFont typeface="+mj-lt"/>
              <a:buAutoNum type="alphaLcParen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41338" lvl="0" indent="-179388" algn="just">
              <a:lnSpc>
                <a:spcPct val="107000"/>
              </a:lnSpc>
              <a:spcBef>
                <a:spcPts val="0"/>
              </a:spcBef>
              <a:buFont typeface="+mj-lt"/>
              <a:buAutoNum type="alphaLcParenR"/>
            </a:pP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Activități obligatorii de informare şi publicitate aferente proiectului.</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61950" lvl="0" indent="0" algn="just">
              <a:lnSpc>
                <a:spcPct val="107000"/>
              </a:lnSpc>
              <a:spcBef>
                <a:spcPts val="0"/>
              </a:spcBef>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BDD283AB-FEB1-6232-A920-8C249B4AC758}"/>
              </a:ext>
            </a:extLst>
          </p:cNvPr>
          <p:cNvGrpSpPr/>
          <p:nvPr/>
        </p:nvGrpSpPr>
        <p:grpSpPr>
          <a:xfrm>
            <a:off x="92075" y="6588925"/>
            <a:ext cx="10439400" cy="766621"/>
            <a:chOff x="677171" y="5886085"/>
            <a:chExt cx="11111049" cy="971915"/>
          </a:xfrm>
        </p:grpSpPr>
        <p:pic>
          <p:nvPicPr>
            <p:cNvPr id="6" name="ymail_attachmentIdc0991bef-7767-41d6-abb8-802c47018cce">
              <a:extLst>
                <a:ext uri="{FF2B5EF4-FFF2-40B4-BE49-F238E27FC236}">
                  <a16:creationId xmlns:a16="http://schemas.microsoft.com/office/drawing/2014/main" id="{068F4C38-12C7-D9A0-BD8A-CCAC74E8C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79BE353-BF51-3EF3-71F0-0F00A81897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4F9A46-9C4B-8C27-489F-CC35DAAE88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9" name="Picture 8">
              <a:extLst>
                <a:ext uri="{FF2B5EF4-FFF2-40B4-BE49-F238E27FC236}">
                  <a16:creationId xmlns:a16="http://schemas.microsoft.com/office/drawing/2014/main" id="{D8A43A11-AF92-E501-33BD-1768451DCB79}"/>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148825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D283B-B2A1-4DE7-ABC5-FE5F12475345}"/>
              </a:ext>
            </a:extLst>
          </p:cNvPr>
          <p:cNvSpPr>
            <a:spLocks noGrp="1"/>
          </p:cNvSpPr>
          <p:nvPr>
            <p:ph sz="half" idx="1"/>
          </p:nvPr>
        </p:nvSpPr>
        <p:spPr>
          <a:xfrm>
            <a:off x="643812" y="1375774"/>
            <a:ext cx="4547394" cy="2531651"/>
          </a:xfrm>
        </p:spPr>
        <p:txBody>
          <a:bodyPr>
            <a:normAutofit/>
          </a:bodyPr>
          <a:lstStyle/>
          <a:p>
            <a:r>
              <a:rPr lang="ro-RO" sz="2500" b="1" dirty="0"/>
              <a:t>Costurile </a:t>
            </a:r>
            <a:r>
              <a:rPr lang="ro-RO" sz="2500" b="1" dirty="0" err="1"/>
              <a:t>finanţabile</a:t>
            </a:r>
            <a:r>
              <a:rPr lang="ro-RO" sz="2500" b="1" dirty="0"/>
              <a:t> prin ajutor de stat regional</a:t>
            </a:r>
            <a:r>
              <a:rPr lang="ro-RO" sz="2500" dirty="0"/>
              <a:t> </a:t>
            </a:r>
            <a:endParaRPr lang="en-US" sz="2500" dirty="0"/>
          </a:p>
          <a:p>
            <a:pPr marL="0" indent="0">
              <a:buNone/>
            </a:pPr>
            <a:endParaRPr lang="en-US" sz="2500" dirty="0"/>
          </a:p>
          <a:p>
            <a:pPr>
              <a:buFont typeface="Wingdings" panose="05000000000000000000" pitchFamily="2" charset="2"/>
              <a:buChar char="Ø"/>
            </a:pPr>
            <a:r>
              <a:rPr lang="en-US" sz="2400" dirty="0"/>
              <a:t>A</a:t>
            </a:r>
            <a:r>
              <a:rPr lang="ro-RO" sz="2400" dirty="0" err="1"/>
              <a:t>ctive</a:t>
            </a:r>
            <a:r>
              <a:rPr lang="ro-RO" sz="2400" dirty="0"/>
              <a:t> corporale </a:t>
            </a:r>
            <a:endParaRPr lang="en-US" sz="2400" dirty="0"/>
          </a:p>
          <a:p>
            <a:pPr>
              <a:buFont typeface="Wingdings" panose="05000000000000000000" pitchFamily="2" charset="2"/>
              <a:buChar char="Ø"/>
            </a:pPr>
            <a:r>
              <a:rPr lang="en-US" sz="2400" dirty="0"/>
              <a:t>Active </a:t>
            </a:r>
            <a:r>
              <a:rPr lang="ro-RO" sz="2400" dirty="0"/>
              <a:t>necorporale</a:t>
            </a:r>
            <a:endParaRPr lang="en-US" dirty="0"/>
          </a:p>
        </p:txBody>
      </p:sp>
      <p:sp>
        <p:nvSpPr>
          <p:cNvPr id="4" name="Content Placeholder 3">
            <a:extLst>
              <a:ext uri="{FF2B5EF4-FFF2-40B4-BE49-F238E27FC236}">
                <a16:creationId xmlns:a16="http://schemas.microsoft.com/office/drawing/2014/main" id="{BDAAA7E1-CF04-4711-9294-339CDBD51C6A}"/>
              </a:ext>
            </a:extLst>
          </p:cNvPr>
          <p:cNvSpPr>
            <a:spLocks noGrp="1"/>
          </p:cNvSpPr>
          <p:nvPr>
            <p:ph sz="half" idx="2"/>
          </p:nvPr>
        </p:nvSpPr>
        <p:spPr>
          <a:xfrm>
            <a:off x="5416747" y="1359555"/>
            <a:ext cx="4809927" cy="4802588"/>
          </a:xfrm>
        </p:spPr>
        <p:txBody>
          <a:bodyPr>
            <a:normAutofit/>
          </a:bodyPr>
          <a:lstStyle/>
          <a:p>
            <a:r>
              <a:rPr lang="ro-RO" sz="2500" dirty="0"/>
              <a:t>Categoriile de cheltuieli eligibile, </a:t>
            </a:r>
            <a:r>
              <a:rPr lang="ro-RO" sz="2500" b="1" dirty="0" err="1"/>
              <a:t>finanţabile</a:t>
            </a:r>
            <a:r>
              <a:rPr lang="ro-RO" sz="2500" b="1" dirty="0"/>
              <a:t> prin ajutor de </a:t>
            </a:r>
            <a:r>
              <a:rPr lang="ro-RO" sz="2500" b="1" dirty="0" err="1"/>
              <a:t>minimis</a:t>
            </a:r>
            <a:endParaRPr lang="en-US" sz="2500" b="1" dirty="0"/>
          </a:p>
          <a:p>
            <a:pPr marL="0" indent="0">
              <a:buNone/>
            </a:pPr>
            <a:endParaRPr lang="en-US" sz="2500" b="1" dirty="0"/>
          </a:p>
          <a:p>
            <a:pPr>
              <a:buFont typeface="Wingdings" panose="05000000000000000000" pitchFamily="2" charset="2"/>
              <a:buChar char="Ø"/>
            </a:pPr>
            <a:r>
              <a:rPr lang="en-US" sz="2400" dirty="0"/>
              <a:t>C</a:t>
            </a:r>
            <a:r>
              <a:rPr lang="ro-RO" sz="2400" dirty="0" err="1"/>
              <a:t>heltuieli</a:t>
            </a:r>
            <a:r>
              <a:rPr lang="ro-RO" sz="2400" dirty="0"/>
              <a:t> cu servicii</a:t>
            </a:r>
            <a:endParaRPr lang="en-US" sz="2400" dirty="0"/>
          </a:p>
          <a:p>
            <a:pPr>
              <a:buFont typeface="Wingdings" panose="05000000000000000000" pitchFamily="2" charset="2"/>
              <a:buChar char="Ø"/>
            </a:pPr>
            <a:r>
              <a:rPr lang="en-US" sz="2400" dirty="0"/>
              <a:t>C</a:t>
            </a:r>
            <a:r>
              <a:rPr lang="ro-RO" sz="2400" dirty="0" err="1"/>
              <a:t>heltuieli</a:t>
            </a:r>
            <a:r>
              <a:rPr lang="ro-RO" sz="2400" dirty="0"/>
              <a:t> cu taxe</a:t>
            </a:r>
            <a:endParaRPr lang="en-US" sz="2400" dirty="0"/>
          </a:p>
        </p:txBody>
      </p:sp>
      <p:sp>
        <p:nvSpPr>
          <p:cNvPr id="5" name="Slide Number Placeholder 4">
            <a:extLst>
              <a:ext uri="{FF2B5EF4-FFF2-40B4-BE49-F238E27FC236}">
                <a16:creationId xmlns:a16="http://schemas.microsoft.com/office/drawing/2014/main" id="{3B8812BD-504A-4D58-A9EB-70B6A200FD70}"/>
              </a:ext>
            </a:extLst>
          </p:cNvPr>
          <p:cNvSpPr>
            <a:spLocks noGrp="1"/>
          </p:cNvSpPr>
          <p:nvPr>
            <p:ph type="sldNum" sz="quarter" idx="12"/>
          </p:nvPr>
        </p:nvSpPr>
        <p:spPr/>
        <p:txBody>
          <a:bodyPr/>
          <a:lstStyle/>
          <a:p>
            <a:pPr marL="35905"/>
            <a:fld id="{81D60167-4931-47E6-BA6A-407CBD079E47}" type="slidenum">
              <a:rPr lang="en-US" smtClean="0"/>
              <a:pPr marL="35905"/>
              <a:t>15</a:t>
            </a:fld>
            <a:endParaRPr lang="en-US" dirty="0"/>
          </a:p>
        </p:txBody>
      </p:sp>
      <p:sp>
        <p:nvSpPr>
          <p:cNvPr id="8" name="Rectangle: Top Corners One Rounded and One Snipped 7">
            <a:extLst>
              <a:ext uri="{FF2B5EF4-FFF2-40B4-BE49-F238E27FC236}">
                <a16:creationId xmlns:a16="http://schemas.microsoft.com/office/drawing/2014/main" id="{03731207-45DC-4F11-836E-CA08F8A1F913}"/>
              </a:ext>
            </a:extLst>
          </p:cNvPr>
          <p:cNvSpPr/>
          <p:nvPr/>
        </p:nvSpPr>
        <p:spPr bwMode="gray">
          <a:xfrm>
            <a:off x="1692275" y="307775"/>
            <a:ext cx="71628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      Categorii și plafoane de cheltuieli eligibile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1A0C50C-3394-4F38-9163-543005355816}"/>
              </a:ext>
            </a:extLst>
          </p:cNvPr>
          <p:cNvSpPr/>
          <p:nvPr/>
        </p:nvSpPr>
        <p:spPr>
          <a:xfrm>
            <a:off x="451519" y="4622800"/>
            <a:ext cx="9753600" cy="1015663"/>
          </a:xfrm>
          <a:prstGeom prst="rect">
            <a:avLst/>
          </a:prstGeom>
        </p:spPr>
        <p:txBody>
          <a:bodyPr wrap="square">
            <a:spAutoFit/>
          </a:bodyPr>
          <a:lstStyle/>
          <a:p>
            <a:pPr marL="57150" marR="0" algn="just">
              <a:spcBef>
                <a:spcPts val="0"/>
              </a:spcBef>
              <a:spcAft>
                <a:spcPts val="0"/>
              </a:spcAft>
            </a:pPr>
            <a:r>
              <a:rPr lang="ro-RO" sz="2000" dirty="0">
                <a:latin typeface="Calibri" panose="020F0502020204030204" pitchFamily="34" charset="0"/>
                <a:ea typeface="Calibri" panose="020F0502020204030204" pitchFamily="34" charset="0"/>
                <a:cs typeface="Calibri" panose="020F0502020204030204" pitchFamily="34" charset="0"/>
              </a:rPr>
              <a:t>Valoarea eligibilă a activelor necorporale nu poate depăși </a:t>
            </a:r>
            <a:r>
              <a:rPr lang="ro-RO" sz="2000" b="1" dirty="0">
                <a:latin typeface="Calibri" panose="020F0502020204030204" pitchFamily="34" charset="0"/>
                <a:ea typeface="Calibri" panose="020F0502020204030204" pitchFamily="34" charset="0"/>
                <a:cs typeface="Calibri" panose="020F0502020204030204" pitchFamily="34" charset="0"/>
              </a:rPr>
              <a:t>5%</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din </a:t>
            </a:r>
            <a:r>
              <a:rPr lang="ro-RO" sz="2000" dirty="0">
                <a:latin typeface="Calibri" panose="020F0502020204030204" pitchFamily="34" charset="0"/>
                <a:ea typeface="Calibri" panose="020F0502020204030204" pitchFamily="34" charset="0"/>
                <a:cs typeface="Calibri" panose="020F0502020204030204" pitchFamily="34" charset="0"/>
              </a:rPr>
              <a:t>valoarea eligibilă a activelor corporale</a:t>
            </a:r>
            <a:r>
              <a:rPr lang="en-US" sz="2000" dirty="0">
                <a:latin typeface="Calibri" panose="020F0502020204030204" pitchFamily="34" charset="0"/>
                <a:ea typeface="Calibri" panose="020F0502020204030204" pitchFamily="34" charset="0"/>
                <a:cs typeface="Calibri" panose="020F0502020204030204" pitchFamily="34" charset="0"/>
              </a:rPr>
              <a:t>, cu e</a:t>
            </a:r>
            <a:r>
              <a:rPr lang="ro-RO" sz="2000" dirty="0">
                <a:latin typeface="Calibri" panose="020F0502020204030204" pitchFamily="34" charset="0"/>
                <a:ea typeface="Calibri" panose="020F0502020204030204" pitchFamily="34" charset="0"/>
                <a:cs typeface="Calibri" panose="020F0502020204030204" pitchFamily="34" charset="0"/>
              </a:rPr>
              <a:t>xcepți</a:t>
            </a:r>
            <a:r>
              <a:rPr lang="en-US" sz="2000" dirty="0">
                <a:latin typeface="Calibri" panose="020F0502020204030204" pitchFamily="34" charset="0"/>
                <a:ea typeface="Calibri" panose="020F0502020204030204" pitchFamily="34" charset="0"/>
                <a:cs typeface="Calibri" panose="020F0502020204030204" pitchFamily="34" charset="0"/>
              </a:rPr>
              <a:t>a</a:t>
            </a:r>
            <a:r>
              <a:rPr lang="ro-RO" sz="2000" dirty="0">
                <a:latin typeface="Calibri" panose="020F0502020204030204" pitchFamily="34" charset="0"/>
                <a:ea typeface="Calibri" panose="020F0502020204030204" pitchFamily="34" charset="0"/>
                <a:cs typeface="Calibri" panose="020F0502020204030204" pitchFamily="34" charset="0"/>
              </a:rPr>
              <a:t> în care activitatea pentru care se realizează investiția inițială este în domeniul IT&amp;C, unde procentul poate crește până la </a:t>
            </a:r>
            <a:r>
              <a:rPr lang="ro-RO" sz="2000" b="1" dirty="0">
                <a:latin typeface="Calibri" panose="020F0502020204030204" pitchFamily="34" charset="0"/>
                <a:ea typeface="Calibri" panose="020F0502020204030204" pitchFamily="34" charset="0"/>
                <a:cs typeface="Calibri" panose="020F0502020204030204" pitchFamily="34" charset="0"/>
              </a:rPr>
              <a:t>maximum 10%</a:t>
            </a:r>
            <a:endParaRPr lang="en-US" sz="2000" b="1" dirty="0">
              <a:latin typeface="Calibri" panose="020F050202020403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6BF1E213-0F14-4835-9A02-DA5FE74859E3}"/>
              </a:ext>
            </a:extLst>
          </p:cNvPr>
          <p:cNvGrpSpPr/>
          <p:nvPr/>
        </p:nvGrpSpPr>
        <p:grpSpPr>
          <a:xfrm>
            <a:off x="92075" y="6588925"/>
            <a:ext cx="10439400" cy="766621"/>
            <a:chOff x="677171" y="5886085"/>
            <a:chExt cx="11111049" cy="971915"/>
          </a:xfrm>
        </p:grpSpPr>
        <p:pic>
          <p:nvPicPr>
            <p:cNvPr id="11" name="ymail_attachmentIdc0991bef-7767-41d6-abb8-802c47018cce">
              <a:extLst>
                <a:ext uri="{FF2B5EF4-FFF2-40B4-BE49-F238E27FC236}">
                  <a16:creationId xmlns:a16="http://schemas.microsoft.com/office/drawing/2014/main" id="{5AB79514-2239-4AA8-BB51-72397101D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BE2699B-B7A1-4176-95A2-33DF19B5D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C18096F2-B919-46F5-988A-A2464C0378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4" name="Picture 13">
              <a:extLst>
                <a:ext uri="{FF2B5EF4-FFF2-40B4-BE49-F238E27FC236}">
                  <a16:creationId xmlns:a16="http://schemas.microsoft.com/office/drawing/2014/main" id="{175B8F87-F0F1-4F4E-84FC-9F7E1FC9C5E3}"/>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993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16</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391239" y="1574800"/>
            <a:ext cx="9677399" cy="3785652"/>
          </a:xfrm>
          <a:prstGeom prst="rect">
            <a:avLst/>
          </a:prstGeom>
          <a:solidFill>
            <a:srgbClr val="FAFFFA"/>
          </a:solidFill>
        </p:spPr>
        <p:txBody>
          <a:bodyPr wrap="square">
            <a:spAutoFit/>
          </a:bodyPr>
          <a:lstStyle/>
          <a:p>
            <a:pPr algn="just"/>
            <a:r>
              <a:rPr lang="ro-RO" sz="2400" dirty="0">
                <a:latin typeface="Calibri" panose="020F0502020204030204" pitchFamily="34" charset="0"/>
                <a:ea typeface="Calibri" panose="020F0502020204030204" pitchFamily="34" charset="0"/>
                <a:cs typeface="Calibri" panose="020F0502020204030204" pitchFamily="34" charset="0"/>
              </a:rPr>
              <a:t>Perioada de implementare a proiectului nu poate depăși </a:t>
            </a:r>
            <a:r>
              <a:rPr lang="ro-RO" sz="2400" b="1" dirty="0">
                <a:latin typeface="Calibri" panose="020F0502020204030204" pitchFamily="34" charset="0"/>
                <a:ea typeface="Calibri" panose="020F0502020204030204" pitchFamily="34" charset="0"/>
                <a:cs typeface="Calibri" panose="020F0502020204030204" pitchFamily="34" charset="0"/>
              </a:rPr>
              <a:t>12 luni pentru proiectele care prevăd exclusiv </a:t>
            </a:r>
            <a:r>
              <a:rPr lang="ro-RO" sz="2400" b="1" dirty="0" err="1">
                <a:latin typeface="Calibri" panose="020F0502020204030204" pitchFamily="34" charset="0"/>
                <a:ea typeface="Calibri" panose="020F0502020204030204" pitchFamily="34" charset="0"/>
                <a:cs typeface="Calibri" panose="020F0502020204030204" pitchFamily="34" charset="0"/>
              </a:rPr>
              <a:t>achizi</a:t>
            </a:r>
            <a:r>
              <a:rPr lang="en-US" sz="2400" b="1" dirty="0">
                <a:latin typeface="Calibri" panose="020F0502020204030204" pitchFamily="34" charset="0"/>
                <a:ea typeface="Calibri" panose="020F0502020204030204" pitchFamily="34" charset="0"/>
                <a:cs typeface="Calibri" panose="020F0502020204030204" pitchFamily="34" charset="0"/>
              </a:rPr>
              <a:t>t</a:t>
            </a:r>
            <a:r>
              <a:rPr lang="ro-RO" sz="2400" b="1" dirty="0">
                <a:latin typeface="Calibri" panose="020F0502020204030204" pitchFamily="34" charset="0"/>
                <a:ea typeface="Calibri" panose="020F0502020204030204" pitchFamily="34" charset="0"/>
                <a:cs typeface="Calibri" panose="020F0502020204030204" pitchFamily="34" charset="0"/>
              </a:rPr>
              <a:t>ia de echipamente și 24 de luni pentru cele care implică realizarea de lucrări de construire </a:t>
            </a:r>
            <a:r>
              <a:rPr lang="ro-RO" sz="2400" dirty="0">
                <a:latin typeface="Calibri" panose="020F0502020204030204" pitchFamily="34" charset="0"/>
                <a:ea typeface="Calibri" panose="020F0502020204030204" pitchFamily="34" charset="0"/>
                <a:cs typeface="Calibri" panose="020F0502020204030204" pitchFamily="34" charset="0"/>
              </a:rPr>
              <a:t>pentru care este necesară emiterea autorizației de construire</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ro-RO" sz="2400" dirty="0"/>
              <a:t>Perioada de implementare a proiectului poate fi prelungită în condițiile stricte ale prevederilor contractului de finanțare</a:t>
            </a:r>
            <a:r>
              <a:rPr lang="en-US" sz="2400" dirty="0"/>
              <a:t>, </a:t>
            </a:r>
            <a:r>
              <a:rPr lang="en-US" sz="2400" dirty="0" err="1"/>
              <a:t>fara</a:t>
            </a:r>
            <a:r>
              <a:rPr lang="en-US" sz="2400" dirty="0"/>
              <a:t> </a:t>
            </a:r>
            <a:r>
              <a:rPr lang="en-US" sz="2400" dirty="0" err="1"/>
              <a:t>sa</a:t>
            </a:r>
            <a:r>
              <a:rPr lang="en-US" sz="2400" dirty="0"/>
              <a:t> </a:t>
            </a:r>
            <a:r>
              <a:rPr lang="en-US" sz="2400" dirty="0" err="1"/>
              <a:t>depaseasca</a:t>
            </a:r>
            <a:r>
              <a:rPr lang="en-US" sz="2400" dirty="0"/>
              <a:t> data de </a:t>
            </a:r>
            <a:r>
              <a:rPr lang="ro-RO" sz="2400" b="1" dirty="0"/>
              <a:t>31 decembrie 2029</a:t>
            </a:r>
            <a:endParaRPr lang="en-US" sz="2400" b="1" dirty="0">
              <a:latin typeface="Calibri" panose="020F0502020204030204" pitchFamily="34" charset="0"/>
              <a:ea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692275" y="307775"/>
            <a:ext cx="71628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      Durata proiectului</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155650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17</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511174" y="849253"/>
            <a:ext cx="9677399" cy="5755422"/>
          </a:xfrm>
          <a:prstGeom prst="rect">
            <a:avLst/>
          </a:prstGeom>
          <a:solidFill>
            <a:srgbClr val="FAFFFA"/>
          </a:solidFill>
        </p:spPr>
        <p:txBody>
          <a:bodyPr wrap="square">
            <a:spAutoFit/>
          </a:bodyPr>
          <a:lstStyle/>
          <a:p>
            <a:pPr marL="457200" indent="-457200" algn="just">
              <a:buAutoNum type="arabicPeriod"/>
            </a:pPr>
            <a:r>
              <a:rPr lang="en-US" sz="2400" b="1" dirty="0" err="1">
                <a:latin typeface="Calibri" panose="020F0502020204030204" pitchFamily="34" charset="0"/>
                <a:ea typeface="Calibri" panose="020F0502020204030204" pitchFamily="34" charset="0"/>
                <a:cs typeface="Calibri" panose="020F0502020204030204" pitchFamily="34" charset="0"/>
              </a:rPr>
              <a:t>Documente</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privind</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identificarea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reprezentantului</a:t>
            </a:r>
            <a:r>
              <a:rPr lang="en-US" sz="2400" b="1" dirty="0">
                <a:latin typeface="Calibri" panose="020F0502020204030204" pitchFamily="34" charset="0"/>
                <a:ea typeface="Calibri" panose="020F0502020204030204" pitchFamily="34" charset="0"/>
                <a:cs typeface="Calibri" panose="020F0502020204030204" pitchFamily="34" charset="0"/>
              </a:rPr>
              <a:t> legal  al </a:t>
            </a:r>
            <a:r>
              <a:rPr lang="en-US" sz="2400" b="1" dirty="0" err="1">
                <a:latin typeface="Calibri" panose="020F0502020204030204" pitchFamily="34" charset="0"/>
                <a:ea typeface="Calibri" panose="020F0502020204030204" pitchFamily="34" charset="0"/>
                <a:cs typeface="Calibri" panose="020F0502020204030204" pitchFamily="34" charset="0"/>
              </a:rPr>
              <a:t>solicitantului</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AutoNum type="arabicPeriod"/>
            </a:pPr>
            <a:endParaRPr lang="en-US" sz="800" b="1"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AutoNum type="arabicPeriod"/>
            </a:pPr>
            <a:r>
              <a:rPr lang="en-US" sz="2400" b="1" dirty="0" err="1">
                <a:latin typeface="Calibri" panose="020F0502020204030204" pitchFamily="34" charset="0"/>
                <a:ea typeface="Calibri" panose="020F0502020204030204" pitchFamily="34" charset="0"/>
              </a:rPr>
              <a:t>Mandatul</a:t>
            </a:r>
            <a:r>
              <a:rPr lang="en-US" sz="2400" b="1" dirty="0">
                <a:latin typeface="Calibri" panose="020F0502020204030204" pitchFamily="34" charset="0"/>
                <a:ea typeface="Calibri" panose="020F0502020204030204" pitchFamily="34" charset="0"/>
              </a:rPr>
              <a:t> special/ </a:t>
            </a:r>
            <a:r>
              <a:rPr lang="en-US" sz="2400" b="1" dirty="0" err="1">
                <a:latin typeface="Calibri" panose="020F0502020204030204" pitchFamily="34" charset="0"/>
                <a:ea typeface="Calibri" panose="020F0502020204030204" pitchFamily="34" charset="0"/>
              </a:rPr>
              <a:t>împuternicirea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specială</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pentru</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semnarea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digitală</a:t>
            </a:r>
            <a:r>
              <a:rPr lang="en-US" sz="2400" b="1" dirty="0">
                <a:latin typeface="Calibri" panose="020F0502020204030204" pitchFamily="34" charset="0"/>
                <a:ea typeface="Calibri" panose="020F0502020204030204" pitchFamily="34" charset="0"/>
              </a:rPr>
              <a:t>) a </a:t>
            </a:r>
            <a:r>
              <a:rPr lang="en-US" sz="2400" b="1" dirty="0" err="1">
                <a:latin typeface="Calibri" panose="020F0502020204030204" pitchFamily="34" charset="0"/>
                <a:ea typeface="Calibri" panose="020F0502020204030204" pitchFamily="34" charset="0"/>
              </a:rPr>
              <a:t>certificării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aplicației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și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transmiterea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cererii</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finanțare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prin</a:t>
            </a:r>
            <a:r>
              <a:rPr lang="en-US" sz="2400" b="1" dirty="0">
                <a:latin typeface="Calibri" panose="020F0502020204030204" pitchFamily="34" charset="0"/>
                <a:ea typeface="Calibri" panose="020F0502020204030204" pitchFamily="34" charset="0"/>
              </a:rPr>
              <a:t> MYSMIS </a:t>
            </a:r>
          </a:p>
          <a:p>
            <a:pPr algn="just"/>
            <a:endParaRPr lang="en-US" sz="8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3. </a:t>
            </a:r>
            <a:r>
              <a:rPr lang="en-US" sz="2400" b="1" dirty="0" err="1">
                <a:latin typeface="Calibri" panose="020F0502020204030204" pitchFamily="34" charset="0"/>
                <a:ea typeface="Calibri" panose="020F0502020204030204" pitchFamily="34" charset="0"/>
              </a:rPr>
              <a:t>Documente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statutare</a:t>
            </a:r>
            <a:r>
              <a:rPr lang="en-US" sz="2400" b="1" dirty="0">
                <a:latin typeface="Calibri" panose="020F0502020204030204" pitchFamily="34" charset="0"/>
                <a:ea typeface="Calibri" panose="020F0502020204030204" pitchFamily="34" charset="0"/>
              </a:rPr>
              <a:t> a </a:t>
            </a:r>
            <a:r>
              <a:rPr lang="en-US" sz="2400" b="1" dirty="0" err="1">
                <a:latin typeface="Calibri" panose="020F0502020204030204" pitchFamily="34" charset="0"/>
                <a:ea typeface="Calibri" panose="020F0502020204030204" pitchFamily="34" charset="0"/>
              </a:rPr>
              <a:t>solicitantului</a:t>
            </a:r>
            <a:r>
              <a:rPr lang="en-US" sz="2400" dirty="0">
                <a:latin typeface="Calibri" panose="020F0502020204030204" pitchFamily="34" charset="0"/>
                <a:ea typeface="Calibri" panose="020F0502020204030204" pitchFamily="34" charset="0"/>
              </a:rPr>
              <a:t>: act </a:t>
            </a:r>
            <a:r>
              <a:rPr lang="en-US" sz="2400" dirty="0" err="1">
                <a:latin typeface="Calibri" panose="020F0502020204030204" pitchFamily="34" charset="0"/>
                <a:ea typeface="Calibri" panose="020F0502020204030204" pitchFamily="34" charset="0"/>
              </a:rPr>
              <a:t>constitutiv</a:t>
            </a:r>
            <a:r>
              <a:rPr lang="en-US" sz="2400" dirty="0">
                <a:latin typeface="Calibri" panose="020F0502020204030204" pitchFamily="34" charset="0"/>
                <a:ea typeface="Calibri" panose="020F0502020204030204" pitchFamily="34" charset="0"/>
              </a:rPr>
              <a:t>, contract de </a:t>
            </a:r>
            <a:r>
              <a:rPr lang="en-US" sz="2400" dirty="0" err="1">
                <a:latin typeface="Calibri" panose="020F0502020204030204" pitchFamily="34" charset="0"/>
                <a:ea typeface="Calibri" panose="020F0502020204030204" pitchFamily="34" charset="0"/>
              </a:rPr>
              <a:t>societate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statut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în</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formă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consolidată</a:t>
            </a:r>
            <a:r>
              <a:rPr lang="en-US" sz="2400" dirty="0">
                <a:latin typeface="Calibri" panose="020F0502020204030204" pitchFamily="34" charset="0"/>
                <a:ea typeface="Calibri" panose="020F0502020204030204" pitchFamily="34" charset="0"/>
              </a:rPr>
              <a:t> (care </a:t>
            </a:r>
            <a:r>
              <a:rPr lang="en-US" sz="2400" dirty="0" err="1">
                <a:latin typeface="Calibri" panose="020F0502020204030204" pitchFamily="34" charset="0"/>
                <a:ea typeface="Calibri" panose="020F0502020204030204" pitchFamily="34" charset="0"/>
              </a:rPr>
              <a:t>cuprinde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toate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modificările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efectuate</a:t>
            </a:r>
            <a:r>
              <a:rPr lang="en-US" sz="2400" dirty="0">
                <a:latin typeface="Calibri" panose="020F0502020204030204" pitchFamily="34" charset="0"/>
                <a:ea typeface="Calibri" panose="020F0502020204030204" pitchFamily="34" charset="0"/>
              </a:rPr>
              <a:t> de la </a:t>
            </a:r>
            <a:r>
              <a:rPr lang="en-US" sz="2400" dirty="0" err="1">
                <a:latin typeface="Calibri" panose="020F0502020204030204" pitchFamily="34" charset="0"/>
                <a:ea typeface="Calibri" panose="020F0502020204030204" pitchFamily="34" charset="0"/>
              </a:rPr>
              <a:t>înființarea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solicitantului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până</a:t>
            </a:r>
            <a:r>
              <a:rPr lang="en-US" sz="2400" dirty="0">
                <a:latin typeface="Calibri" panose="020F0502020204030204" pitchFamily="34" charset="0"/>
                <a:ea typeface="Calibri" panose="020F0502020204030204" pitchFamily="34" charset="0"/>
              </a:rPr>
              <a:t> la </a:t>
            </a:r>
            <a:r>
              <a:rPr lang="en-US" sz="2400" dirty="0" err="1">
                <a:latin typeface="Calibri" panose="020F0502020204030204" pitchFamily="34" charset="0"/>
                <a:ea typeface="Calibri" panose="020F0502020204030204" pitchFamily="34" charset="0"/>
              </a:rPr>
              <a:t>depunerea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cererii</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finanțare</a:t>
            </a:r>
            <a:r>
              <a:rPr lang="en-US" sz="2400" dirty="0">
                <a:latin typeface="Calibri" panose="020F0502020204030204" pitchFamily="34" charset="0"/>
                <a:ea typeface="Calibri" panose="020F0502020204030204" pitchFamily="34" charset="0"/>
              </a:rPr>
              <a:t>).</a:t>
            </a:r>
          </a:p>
          <a:p>
            <a:pPr algn="just"/>
            <a:endParaRPr lang="en-US" sz="800"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4. </a:t>
            </a:r>
            <a:r>
              <a:rPr lang="en-US" sz="2400" b="1" dirty="0" err="1">
                <a:latin typeface="Calibri" panose="020F0502020204030204" pitchFamily="34" charset="0"/>
                <a:ea typeface="Calibri" panose="020F0502020204030204" pitchFamily="34" charset="0"/>
              </a:rPr>
              <a:t>Declarația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unică</a:t>
            </a:r>
            <a:endParaRPr lang="en-US" sz="2400" b="1" dirty="0">
              <a:latin typeface="Calibri" panose="020F0502020204030204" pitchFamily="34" charset="0"/>
              <a:ea typeface="Calibri" panose="020F0502020204030204" pitchFamily="34" charset="0"/>
            </a:endParaRPr>
          </a:p>
          <a:p>
            <a:pPr algn="just"/>
            <a:endParaRPr lang="en-US" sz="8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5. Lista de auto-</a:t>
            </a:r>
            <a:r>
              <a:rPr lang="en-US" sz="2400" b="1" dirty="0" err="1">
                <a:latin typeface="Calibri" panose="020F0502020204030204" pitchFamily="34" charset="0"/>
                <a:ea typeface="Calibri" panose="020F0502020204030204" pitchFamily="34" charset="0"/>
              </a:rPr>
              <a:t>evaluare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privind</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respectarea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principiului</a:t>
            </a:r>
            <a:r>
              <a:rPr lang="en-US" sz="2400" b="1" dirty="0">
                <a:latin typeface="Calibri" panose="020F0502020204030204" pitchFamily="34" charset="0"/>
                <a:ea typeface="Calibri" panose="020F0502020204030204" pitchFamily="34" charset="0"/>
              </a:rPr>
              <a:t> DNSH </a:t>
            </a:r>
            <a:r>
              <a:rPr lang="en-US" sz="2400" b="1" dirty="0" err="1">
                <a:latin typeface="Calibri" panose="020F0502020204030204" pitchFamily="34" charset="0"/>
                <a:ea typeface="Calibri" panose="020F0502020204030204" pitchFamily="34" charset="0"/>
              </a:rPr>
              <a:t>completată</a:t>
            </a:r>
            <a:endParaRPr lang="en-US" sz="2400" b="1" dirty="0">
              <a:latin typeface="Calibri" panose="020F0502020204030204" pitchFamily="34" charset="0"/>
              <a:ea typeface="Calibri" panose="020F0502020204030204" pitchFamily="34" charset="0"/>
            </a:endParaRPr>
          </a:p>
          <a:p>
            <a:pPr algn="just"/>
            <a:endParaRPr lang="en-US" sz="8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6. </a:t>
            </a:r>
            <a:r>
              <a:rPr lang="en-US" sz="2400" b="1" dirty="0" err="1">
                <a:latin typeface="Calibri" panose="020F0502020204030204" pitchFamily="34" charset="0"/>
                <a:ea typeface="Calibri" panose="020F0502020204030204" pitchFamily="34" charset="0"/>
              </a:rPr>
              <a:t>Declarația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privind</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încadrarea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în</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categoria</a:t>
            </a:r>
            <a:r>
              <a:rPr lang="en-US" sz="2400" b="1" dirty="0">
                <a:latin typeface="Calibri" panose="020F0502020204030204" pitchFamily="34" charset="0"/>
                <a:ea typeface="Calibri" panose="020F0502020204030204" pitchFamily="34" charset="0"/>
              </a:rPr>
              <a:t> IMM </a:t>
            </a:r>
          </a:p>
          <a:p>
            <a:pPr algn="just"/>
            <a:endParaRPr lang="en-US" sz="8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7. </a:t>
            </a:r>
            <a:r>
              <a:rPr lang="en-US" sz="2400" b="1" dirty="0" err="1">
                <a:latin typeface="Calibri" panose="020F0502020204030204" pitchFamily="34" charset="0"/>
                <a:ea typeface="Calibri" panose="020F0502020204030204" pitchFamily="34" charset="0"/>
              </a:rPr>
              <a:t>Declarație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privind</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eligibilitatea</a:t>
            </a:r>
            <a:r>
              <a:rPr lang="en-US" sz="2400" b="1" dirty="0">
                <a:latin typeface="Calibri" panose="020F0502020204030204" pitchFamily="34" charset="0"/>
                <a:ea typeface="Calibri" panose="020F0502020204030204" pitchFamily="34" charset="0"/>
              </a:rPr>
              <a:t> TVA </a:t>
            </a:r>
          </a:p>
          <a:p>
            <a:pPr algn="just"/>
            <a:endParaRPr lang="en-US" sz="8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8. </a:t>
            </a:r>
            <a:r>
              <a:rPr lang="en-US" sz="2400" b="1" dirty="0" err="1">
                <a:latin typeface="Calibri" panose="020F0502020204030204" pitchFamily="34" charset="0"/>
                <a:ea typeface="Calibri" panose="020F0502020204030204" pitchFamily="34" charset="0"/>
              </a:rPr>
              <a:t>Planul</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afaceri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inclusiv</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Macheta</a:t>
            </a:r>
            <a:r>
              <a:rPr lang="en-US" sz="2400" b="1" dirty="0">
                <a:latin typeface="Calibri" panose="020F0502020204030204" pitchFamily="34" charset="0"/>
                <a:ea typeface="Calibri" panose="020F0502020204030204" pitchFamily="34" charset="0"/>
              </a:rPr>
              <a:t> - </a:t>
            </a:r>
            <a:r>
              <a:rPr lang="en-US" sz="2400" b="1" dirty="0" err="1">
                <a:latin typeface="Calibri" panose="020F0502020204030204" pitchFamily="34" charset="0"/>
                <a:ea typeface="Calibri" panose="020F0502020204030204" pitchFamily="34" charset="0"/>
              </a:rPr>
              <a:t>Analiza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și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previziunea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financiară</a:t>
            </a:r>
            <a:endParaRPr lang="en-US" sz="2400" b="1"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161693" y="369829"/>
            <a:ext cx="8376363"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      Documente solicitate la depunerea cererii de finanțare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69263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18</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0" y="940541"/>
            <a:ext cx="10699750" cy="5632311"/>
          </a:xfrm>
          <a:prstGeom prst="rect">
            <a:avLst/>
          </a:prstGeom>
          <a:solidFill>
            <a:srgbClr val="FAFFFA"/>
          </a:solidFill>
        </p:spPr>
        <p:txBody>
          <a:bodyPr wrap="square">
            <a:spAutoFit/>
          </a:bodyPr>
          <a:lstStyle/>
          <a:p>
            <a:pPr algn="just"/>
            <a:r>
              <a:rPr lang="en-US" sz="2400" b="1" dirty="0">
                <a:latin typeface="Calibri" panose="020F0502020204030204" pitchFamily="34" charset="0"/>
                <a:ea typeface="Calibri" panose="020F0502020204030204" pitchFamily="34" charset="0"/>
                <a:cs typeface="Calibri" panose="020F0502020204030204" pitchFamily="34" charset="0"/>
              </a:rPr>
              <a:t>9. Ultima </a:t>
            </a:r>
            <a:r>
              <a:rPr lang="en-US" sz="2400" b="1" dirty="0" err="1">
                <a:latin typeface="Calibri" panose="020F0502020204030204" pitchFamily="34" charset="0"/>
                <a:ea typeface="Calibri" panose="020F0502020204030204" pitchFamily="34" charset="0"/>
                <a:cs typeface="Calibri" panose="020F0502020204030204" pitchFamily="34" charset="0"/>
              </a:rPr>
              <a:t>documentație</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tehnico-economică</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recepționată</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pentru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obiectivele</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investiție</a:t>
            </a:r>
            <a:r>
              <a:rPr lang="en-US" sz="2400" dirty="0">
                <a:latin typeface="Calibri" panose="020F0502020204030204" pitchFamily="34" charset="0"/>
                <a:ea typeface="Calibri" panose="020F0502020204030204" pitchFamily="34" charset="0"/>
                <a:cs typeface="Calibri" panose="020F0502020204030204" pitchFamily="34" charset="0"/>
              </a:rPr>
              <a:t> ale </a:t>
            </a:r>
            <a:r>
              <a:rPr lang="en-US" sz="2400" dirty="0" err="1">
                <a:latin typeface="Calibri" panose="020F0502020204030204" pitchFamily="34" charset="0"/>
                <a:ea typeface="Calibri" panose="020F0502020204030204" pitchFamily="34" charset="0"/>
                <a:cs typeface="Calibri" panose="020F0502020204030204" pitchFamily="34" charset="0"/>
              </a:rPr>
              <a:t>proiectului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dar</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recepția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acesteia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să</a:t>
            </a:r>
            <a:r>
              <a:rPr lang="en-US" sz="2400" dirty="0">
                <a:latin typeface="Calibri" panose="020F0502020204030204" pitchFamily="34" charset="0"/>
                <a:ea typeface="Calibri" panose="020F0502020204030204" pitchFamily="34" charset="0"/>
                <a:cs typeface="Calibri" panose="020F0502020204030204" pitchFamily="34" charset="0"/>
              </a:rPr>
              <a:t> nu fi </a:t>
            </a:r>
            <a:r>
              <a:rPr lang="en-US" sz="2400" dirty="0" err="1">
                <a:latin typeface="Calibri" panose="020F0502020204030204" pitchFamily="34" charset="0"/>
                <a:ea typeface="Calibri" panose="020F0502020204030204" pitchFamily="34" charset="0"/>
                <a:cs typeface="Calibri" panose="020F0502020204030204" pitchFamily="34" charset="0"/>
              </a:rPr>
              <a:t>fost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efectuată</a:t>
            </a:r>
            <a:r>
              <a:rPr lang="en-US" sz="2400" dirty="0">
                <a:latin typeface="Calibri" panose="020F0502020204030204" pitchFamily="34" charset="0"/>
                <a:ea typeface="Calibri" panose="020F0502020204030204" pitchFamily="34" charset="0"/>
                <a:cs typeface="Calibri" panose="020F0502020204030204" pitchFamily="34" charset="0"/>
              </a:rPr>
              <a:t>  cu </a:t>
            </a:r>
            <a:r>
              <a:rPr lang="en-US" sz="2400" dirty="0" err="1">
                <a:latin typeface="Calibri" panose="020F0502020204030204" pitchFamily="34" charset="0"/>
                <a:ea typeface="Calibri" panose="020F0502020204030204" pitchFamily="34" charset="0"/>
                <a:cs typeface="Calibri" panose="020F0502020204030204" pitchFamily="34" charset="0"/>
              </a:rPr>
              <a:t>mai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mult</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doi</a:t>
            </a:r>
            <a:r>
              <a:rPr lang="en-US" sz="2400" dirty="0">
                <a:latin typeface="Calibri" panose="020F0502020204030204" pitchFamily="34" charset="0"/>
                <a:ea typeface="Calibri" panose="020F0502020204030204" pitchFamily="34" charset="0"/>
                <a:cs typeface="Calibri" panose="020F0502020204030204" pitchFamily="34" charset="0"/>
              </a:rPr>
              <a:t> ani anterior </a:t>
            </a:r>
            <a:r>
              <a:rPr lang="en-US" sz="2400" dirty="0" err="1">
                <a:latin typeface="Calibri" panose="020F0502020204030204" pitchFamily="34" charset="0"/>
                <a:ea typeface="Calibri" panose="020F0502020204030204" pitchFamily="34" charset="0"/>
                <a:cs typeface="Calibri" panose="020F0502020204030204" pitchFamily="34" charset="0"/>
              </a:rPr>
              <a:t>depunerii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cererii</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finanțare</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cs typeface="Calibri" panose="020F0502020204030204" pitchFamily="34" charset="0"/>
              </a:rPr>
              <a:t>10. </a:t>
            </a:r>
            <a:r>
              <a:rPr lang="en-US" sz="2400" b="1" dirty="0" err="1">
                <a:latin typeface="Calibri" panose="020F0502020204030204" pitchFamily="34" charset="0"/>
                <a:ea typeface="Calibri" panose="020F0502020204030204" pitchFamily="34" charset="0"/>
                <a:cs typeface="Calibri" panose="020F0502020204030204" pitchFamily="34" charset="0"/>
              </a:rPr>
              <a:t>Documente</a:t>
            </a:r>
            <a:r>
              <a:rPr lang="en-US" sz="2400" b="1" dirty="0">
                <a:latin typeface="Calibri" panose="020F0502020204030204" pitchFamily="34" charset="0"/>
                <a:ea typeface="Calibri" panose="020F0502020204030204" pitchFamily="34" charset="0"/>
                <a:cs typeface="Calibri" panose="020F0502020204030204" pitchFamily="34" charset="0"/>
              </a:rPr>
              <a:t> care </a:t>
            </a:r>
            <a:r>
              <a:rPr lang="en-US" sz="2400" b="1" dirty="0" err="1">
                <a:latin typeface="Calibri" panose="020F0502020204030204" pitchFamily="34" charset="0"/>
                <a:ea typeface="Calibri" panose="020F0502020204030204" pitchFamily="34" charset="0"/>
                <a:cs typeface="Calibri" panose="020F0502020204030204" pitchFamily="34" charset="0"/>
              </a:rPr>
              <a:t>atestă</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rezonabilitatea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costurilor</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și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justificarea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celui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mai</a:t>
            </a:r>
            <a:r>
              <a:rPr lang="en-US" sz="2400" dirty="0">
                <a:latin typeface="Calibri" panose="020F0502020204030204" pitchFamily="34" charset="0"/>
                <a:ea typeface="Calibri" panose="020F0502020204030204" pitchFamily="34" charset="0"/>
                <a:cs typeface="Calibri" panose="020F0502020204030204" pitchFamily="34" charset="0"/>
              </a:rPr>
              <a:t> bun </a:t>
            </a:r>
            <a:r>
              <a:rPr lang="en-US" sz="2400" dirty="0" err="1">
                <a:latin typeface="Calibri" panose="020F0502020204030204" pitchFamily="34" charset="0"/>
                <a:ea typeface="Calibri" panose="020F0502020204030204" pitchFamily="34" charset="0"/>
                <a:cs typeface="Calibri" panose="020F0502020204030204" pitchFamily="34" charset="0"/>
              </a:rPr>
              <a:t>raport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între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cuantumul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sprijinului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activitățile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desfășurate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și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îndeplinirea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obiectivelor</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cs typeface="Calibri" panose="020F0502020204030204" pitchFamily="34" charset="0"/>
              </a:rPr>
              <a:t>11. </a:t>
            </a:r>
            <a:r>
              <a:rPr lang="en-US" sz="2400" b="1" dirty="0" err="1">
                <a:latin typeface="Calibri" panose="020F0502020204030204" pitchFamily="34" charset="0"/>
                <a:ea typeface="Calibri" panose="020F0502020204030204" pitchFamily="34" charset="0"/>
                <a:cs typeface="Calibri" panose="020F0502020204030204" pitchFamily="34" charset="0"/>
              </a:rPr>
              <a:t>Certificatul</a:t>
            </a:r>
            <a:r>
              <a:rPr lang="en-US" sz="2400" b="1" dirty="0">
                <a:latin typeface="Calibri" panose="020F0502020204030204" pitchFamily="34" charset="0"/>
                <a:ea typeface="Calibri" panose="020F0502020204030204" pitchFamily="34" charset="0"/>
                <a:cs typeface="Calibri" panose="020F0502020204030204" pitchFamily="34" charset="0"/>
              </a:rPr>
              <a:t> de urbanism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în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termen</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valabilitate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emis</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pentru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obiectivele</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investiție</a:t>
            </a:r>
            <a:r>
              <a:rPr lang="en-US" sz="2400" dirty="0">
                <a:latin typeface="Calibri" panose="020F0502020204030204" pitchFamily="34" charset="0"/>
                <a:ea typeface="Calibri" panose="020F0502020204030204" pitchFamily="34" charset="0"/>
                <a:cs typeface="Calibri" panose="020F0502020204030204" pitchFamily="34" charset="0"/>
              </a:rPr>
              <a:t> ale </a:t>
            </a:r>
            <a:r>
              <a:rPr lang="en-US" sz="2400" dirty="0" err="1">
                <a:latin typeface="Calibri" panose="020F0502020204030204" pitchFamily="34" charset="0"/>
                <a:ea typeface="Calibri" panose="020F0502020204030204" pitchFamily="34" charset="0"/>
                <a:cs typeface="Calibri" panose="020F0502020204030204" pitchFamily="34" charset="0"/>
              </a:rPr>
              <a:t>proiectului</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err="1">
                <a:latin typeface="Calibri" panose="020F0502020204030204" pitchFamily="34" charset="0"/>
                <a:ea typeface="Calibri" panose="020F0502020204030204" pitchFamily="34" charset="0"/>
                <a:cs typeface="Calibri" panose="020F0502020204030204" pitchFamily="34" charset="0"/>
              </a:rPr>
              <a:t>autorizația</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construire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dacă</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există</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după</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caz</a:t>
            </a:r>
            <a:r>
              <a:rPr lang="en-US" sz="2400" dirty="0">
                <a:latin typeface="Calibri" panose="020F0502020204030204" pitchFamily="34" charset="0"/>
                <a:ea typeface="Calibri" panose="020F0502020204030204" pitchFamily="34" charset="0"/>
                <a:cs typeface="Calibri" panose="020F0502020204030204" pitchFamily="34" charset="0"/>
              </a:rPr>
              <a:t> </a:t>
            </a:r>
          </a:p>
          <a:p>
            <a:pPr algn="just"/>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endParaRPr lang="en-US" sz="8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cs typeface="Calibri" panose="020F0502020204030204" pitchFamily="34" charset="0"/>
              </a:rPr>
              <a:t>12. </a:t>
            </a:r>
            <a:r>
              <a:rPr lang="en-US" sz="2400" b="1" dirty="0" err="1">
                <a:latin typeface="Calibri" panose="020F0502020204030204" pitchFamily="34" charset="0"/>
                <a:ea typeface="Calibri" panose="020F0502020204030204" pitchFamily="34" charset="0"/>
                <a:cs typeface="Calibri" panose="020F0502020204030204" pitchFamily="34" charset="0"/>
              </a:rPr>
              <a:t>Decizia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etapei</a:t>
            </a:r>
            <a:r>
              <a:rPr lang="en-US" sz="2400" b="1" dirty="0">
                <a:latin typeface="Calibri" panose="020F0502020204030204" pitchFamily="34" charset="0"/>
                <a:ea typeface="Calibri" panose="020F0502020204030204" pitchFamily="34" charset="0"/>
                <a:cs typeface="Calibri" panose="020F0502020204030204" pitchFamily="34" charset="0"/>
              </a:rPr>
              <a:t> de </a:t>
            </a:r>
            <a:r>
              <a:rPr lang="en-US" sz="2400" b="1" dirty="0" err="1">
                <a:latin typeface="Calibri" panose="020F0502020204030204" pitchFamily="34" charset="0"/>
                <a:ea typeface="Calibri" panose="020F0502020204030204" pitchFamily="34" charset="0"/>
                <a:cs typeface="Calibri" panose="020F0502020204030204" pitchFamily="34" charset="0"/>
              </a:rPr>
              <a:t>încadrare</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b="1" dirty="0" err="1">
                <a:latin typeface="Calibri" panose="020F0502020204030204" pitchFamily="34" charset="0"/>
                <a:ea typeface="Calibri" panose="020F0502020204030204" pitchFamily="34" charset="0"/>
                <a:cs typeface="Calibri" panose="020F0502020204030204" pitchFamily="34" charset="0"/>
              </a:rPr>
              <a:t>Clasarea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notificării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după</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caz</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emisă</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autoritatea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publică</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pentru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protecția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mediului</a:t>
            </a:r>
            <a:r>
              <a:rPr lang="en-US" sz="2400" dirty="0">
                <a:latin typeface="Calibri" panose="020F0502020204030204" pitchFamily="34" charset="0"/>
                <a:ea typeface="Calibri" panose="020F0502020204030204" pitchFamily="34" charset="0"/>
                <a:cs typeface="Calibri" panose="020F0502020204030204" pitchFamily="34" charset="0"/>
              </a:rPr>
              <a:t>; </a:t>
            </a:r>
          </a:p>
          <a:p>
            <a:pPr algn="just"/>
            <a:endParaRPr lang="en-US" sz="2400" b="1"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161693" y="215703"/>
            <a:ext cx="8376363"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      Documente solicitate la depunerea cererii de finanțare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311639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19</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0" y="849253"/>
            <a:ext cx="10699750" cy="6740307"/>
          </a:xfrm>
          <a:prstGeom prst="rect">
            <a:avLst/>
          </a:prstGeom>
          <a:solidFill>
            <a:srgbClr val="FAFFFA"/>
          </a:solidFill>
        </p:spPr>
        <p:txBody>
          <a:bodyPr wrap="square">
            <a:spAutoFit/>
          </a:bodyPr>
          <a:lstStyle/>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13.</a:t>
            </a:r>
            <a:r>
              <a:rPr lang="en-US" sz="2400"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Planuri</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amplasament</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sau</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Planurile</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situație</a:t>
            </a:r>
            <a:r>
              <a:rPr lang="en-US" sz="2400" b="1"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cu </a:t>
            </a:r>
            <a:r>
              <a:rPr lang="en-US" sz="2400" dirty="0" err="1">
                <a:latin typeface="Calibri" panose="020F0502020204030204" pitchFamily="34" charset="0"/>
                <a:ea typeface="Calibri" panose="020F0502020204030204" pitchFamily="34" charset="0"/>
              </a:rPr>
              <a:t>privire</a:t>
            </a:r>
            <a:r>
              <a:rPr lang="en-US" sz="2400" dirty="0">
                <a:latin typeface="Calibri" panose="020F0502020204030204" pitchFamily="34" charset="0"/>
                <a:ea typeface="Calibri" panose="020F0502020204030204" pitchFamily="34" charset="0"/>
              </a:rPr>
              <a:t> la </a:t>
            </a:r>
            <a:r>
              <a:rPr lang="en-US" sz="2400" dirty="0" err="1">
                <a:latin typeface="Calibri" panose="020F0502020204030204" pitchFamily="34" charset="0"/>
                <a:ea typeface="Calibri" panose="020F0502020204030204" pitchFamily="34" charset="0"/>
              </a:rPr>
              <a:t>obiective</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investiție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dacă</a:t>
            </a:r>
            <a:r>
              <a:rPr lang="en-US" sz="2400" dirty="0">
                <a:latin typeface="Calibri" panose="020F0502020204030204" pitchFamily="34" charset="0"/>
                <a:ea typeface="Calibri" panose="020F0502020204030204" pitchFamily="34" charset="0"/>
              </a:rPr>
              <a:t> nu sunt </a:t>
            </a:r>
            <a:r>
              <a:rPr lang="en-US" sz="2400" dirty="0" err="1">
                <a:latin typeface="Calibri" panose="020F0502020204030204" pitchFamily="34" charset="0"/>
                <a:ea typeface="Calibri" panose="020F0502020204030204" pitchFamily="34" charset="0"/>
              </a:rPr>
              <a:t>incluse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în</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documentația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tehnico-economică</a:t>
            </a:r>
            <a:r>
              <a:rPr lang="en-US" sz="2400" dirty="0">
                <a:latin typeface="Calibri" panose="020F0502020204030204" pitchFamily="34" charset="0"/>
                <a:ea typeface="Calibri" panose="020F0502020204030204" pitchFamily="34" charset="0"/>
              </a:rPr>
              <a:t>.</a:t>
            </a:r>
          </a:p>
          <a:p>
            <a:pPr algn="just"/>
            <a:endParaRPr lang="en-US" sz="2400"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14. Plan de </a:t>
            </a:r>
            <a:r>
              <a:rPr lang="en-US" sz="2400" b="1" dirty="0" err="1">
                <a:latin typeface="Calibri" panose="020F0502020204030204" pitchFamily="34" charset="0"/>
                <a:ea typeface="Calibri" panose="020F0502020204030204" pitchFamily="34" charset="0"/>
              </a:rPr>
              <a:t>amplasare</a:t>
            </a:r>
            <a:r>
              <a:rPr lang="en-US" sz="2400" b="1" dirty="0">
                <a:latin typeface="Calibri" panose="020F0502020204030204" pitchFamily="34" charset="0"/>
                <a:ea typeface="Calibri" panose="020F0502020204030204" pitchFamily="34" charset="0"/>
              </a:rPr>
              <a:t> a </a:t>
            </a:r>
            <a:r>
              <a:rPr lang="en-US" sz="2400" b="1" dirty="0" err="1">
                <a:latin typeface="Calibri" panose="020F0502020204030204" pitchFamily="34" charset="0"/>
                <a:ea typeface="Calibri" panose="020F0502020204030204" pitchFamily="34" charset="0"/>
              </a:rPr>
              <a:t>echipamentelor</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utilajelor</a:t>
            </a:r>
            <a:r>
              <a:rPr lang="en-US" sz="2400" b="1"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achiziționate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prin</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proiect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dacă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este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cazul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Acest</a:t>
            </a:r>
            <a:r>
              <a:rPr lang="en-US" sz="2400" dirty="0">
                <a:latin typeface="Calibri" panose="020F0502020204030204" pitchFamily="34" charset="0"/>
                <a:ea typeface="Calibri" panose="020F0502020204030204" pitchFamily="34" charset="0"/>
              </a:rPr>
              <a:t> document </a:t>
            </a:r>
            <a:r>
              <a:rPr lang="en-US" sz="2400" dirty="0" err="1">
                <a:latin typeface="Calibri" panose="020F0502020204030204" pitchFamily="34" charset="0"/>
                <a:ea typeface="Calibri" panose="020F0502020204030204" pitchFamily="34" charset="0"/>
              </a:rPr>
              <a:t>poate</a:t>
            </a:r>
            <a:r>
              <a:rPr lang="en-US" sz="2400" dirty="0">
                <a:latin typeface="Calibri" panose="020F0502020204030204" pitchFamily="34" charset="0"/>
                <a:ea typeface="Calibri" panose="020F0502020204030204" pitchFamily="34" charset="0"/>
              </a:rPr>
              <a:t> fi </a:t>
            </a:r>
            <a:r>
              <a:rPr lang="en-US" sz="2400" dirty="0" err="1">
                <a:latin typeface="Calibri" panose="020F0502020204030204" pitchFamily="34" charset="0"/>
                <a:ea typeface="Calibri" panose="020F0502020204030204" pitchFamily="34" charset="0"/>
              </a:rPr>
              <a:t>elaborat</a:t>
            </a:r>
            <a:r>
              <a:rPr lang="en-US" sz="2400" dirty="0">
                <a:latin typeface="Calibri" panose="020F0502020204030204" pitchFamily="34" charset="0"/>
                <a:ea typeface="Calibri" panose="020F0502020204030204" pitchFamily="34" charset="0"/>
              </a:rPr>
              <a:t> de solicitant.</a:t>
            </a:r>
          </a:p>
          <a:p>
            <a:pPr algn="just"/>
            <a:endParaRPr lang="en-US" sz="2400" dirty="0">
              <a:latin typeface="Calibri" panose="020F0502020204030204" pitchFamily="34" charset="0"/>
              <a:ea typeface="Calibri" panose="020F0502020204030204" pitchFamily="34" charset="0"/>
            </a:endParaRPr>
          </a:p>
          <a:p>
            <a:pPr algn="just"/>
            <a:r>
              <a:rPr lang="en-US" sz="2400" dirty="0">
                <a:latin typeface="Calibri" panose="020F0502020204030204" pitchFamily="34" charset="0"/>
                <a:ea typeface="Calibri" panose="020F0502020204030204" pitchFamily="34" charset="0"/>
              </a:rPr>
              <a:t> </a:t>
            </a:r>
            <a:r>
              <a:rPr lang="en-US" sz="2400" b="1" dirty="0">
                <a:latin typeface="Calibri" panose="020F0502020204030204" pitchFamily="34" charset="0"/>
                <a:ea typeface="Calibri" panose="020F0502020204030204" pitchFamily="34" charset="0"/>
              </a:rPr>
              <a:t>15. </a:t>
            </a:r>
            <a:r>
              <a:rPr lang="en-US" sz="2400" b="1" dirty="0" err="1">
                <a:latin typeface="Calibri" panose="020F0502020204030204" pitchFamily="34" charset="0"/>
                <a:ea typeface="Calibri" panose="020F0502020204030204" pitchFamily="34" charset="0"/>
              </a:rPr>
              <a:t>Documente</a:t>
            </a:r>
            <a:r>
              <a:rPr lang="en-US" sz="2400" b="1" dirty="0">
                <a:latin typeface="Calibri" panose="020F0502020204030204" pitchFamily="34" charset="0"/>
                <a:ea typeface="Calibri" panose="020F0502020204030204" pitchFamily="34" charset="0"/>
              </a:rPr>
              <a:t> care </a:t>
            </a:r>
            <a:r>
              <a:rPr lang="en-US" sz="2400" b="1" dirty="0" err="1">
                <a:latin typeface="Calibri" panose="020F0502020204030204" pitchFamily="34" charset="0"/>
                <a:ea typeface="Calibri" panose="020F0502020204030204" pitchFamily="34" charset="0"/>
              </a:rPr>
              <a:t>atestă</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existența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unui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drept</a:t>
            </a:r>
            <a:r>
              <a:rPr lang="en-US" sz="2400" b="1" dirty="0">
                <a:latin typeface="Calibri" panose="020F0502020204030204" pitchFamily="34" charset="0"/>
                <a:ea typeface="Calibri" panose="020F0502020204030204" pitchFamily="34" charset="0"/>
              </a:rPr>
              <a:t> real principal </a:t>
            </a:r>
            <a:r>
              <a:rPr lang="en-US" sz="2400" dirty="0" err="1">
                <a:latin typeface="Calibri" panose="020F0502020204030204" pitchFamily="34" charset="0"/>
                <a:ea typeface="Calibri" panose="020F0502020204030204" pitchFamily="34" charset="0"/>
              </a:rPr>
              <a:t>asupra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imobilului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identificat</a:t>
            </a:r>
            <a:r>
              <a:rPr lang="en-US" sz="2400" dirty="0">
                <a:latin typeface="Calibri" panose="020F0502020204030204" pitchFamily="34" charset="0"/>
                <a:ea typeface="Calibri" panose="020F0502020204030204" pitchFamily="34" charset="0"/>
              </a:rPr>
              <a:t> ca loc de </a:t>
            </a:r>
            <a:r>
              <a:rPr lang="en-US" sz="2400" dirty="0" err="1">
                <a:latin typeface="Calibri" panose="020F0502020204030204" pitchFamily="34" charset="0"/>
                <a:ea typeface="Calibri" panose="020F0502020204030204" pitchFamily="34" charset="0"/>
              </a:rPr>
              <a:t>implementare</a:t>
            </a:r>
            <a:r>
              <a:rPr lang="en-US" sz="2400" dirty="0">
                <a:latin typeface="Calibri" panose="020F0502020204030204" pitchFamily="34" charset="0"/>
                <a:ea typeface="Calibri" panose="020F0502020204030204" pitchFamily="34" charset="0"/>
              </a:rPr>
              <a:t> al </a:t>
            </a:r>
            <a:r>
              <a:rPr lang="en-US" sz="2400" dirty="0" err="1">
                <a:latin typeface="Calibri" panose="020F0502020204030204" pitchFamily="34" charset="0"/>
                <a:ea typeface="Calibri" panose="020F0502020204030204" pitchFamily="34" charset="0"/>
              </a:rPr>
              <a:t>proiectului</a:t>
            </a:r>
            <a:r>
              <a:rPr lang="en-US" sz="2400" dirty="0">
                <a:latin typeface="Calibri" panose="020F0502020204030204" pitchFamily="34" charset="0"/>
                <a:ea typeface="Calibri" panose="020F0502020204030204" pitchFamily="34" charset="0"/>
              </a:rPr>
              <a:t>. </a:t>
            </a:r>
          </a:p>
          <a:p>
            <a:pPr algn="just"/>
            <a:endParaRPr lang="en-US" sz="2400" dirty="0">
              <a:latin typeface="Calibri" panose="020F0502020204030204" pitchFamily="34" charset="0"/>
              <a:ea typeface="Calibri" panose="020F0502020204030204" pitchFamily="34" charset="0"/>
            </a:endParaRPr>
          </a:p>
          <a:p>
            <a:pPr algn="just"/>
            <a:r>
              <a:rPr lang="pt-BR" sz="2400" b="1" dirty="0">
                <a:latin typeface="Calibri" panose="020F0502020204030204" pitchFamily="34" charset="0"/>
                <a:ea typeface="Calibri" panose="020F0502020204030204" pitchFamily="34" charset="0"/>
              </a:rPr>
              <a:t>16. Certificarea EMAS  </a:t>
            </a:r>
            <a:r>
              <a:rPr lang="pt-BR" sz="2400" dirty="0">
                <a:latin typeface="Calibri" panose="020F0502020204030204" pitchFamily="34" charset="0"/>
                <a:ea typeface="Calibri" panose="020F0502020204030204" pitchFamily="34" charset="0"/>
              </a:rPr>
              <a:t>(Sistemul European de Management de Mediu și Audit) ori alternativ ISO 14.001, dacă este cazul-pentru punctaj suplimentar</a:t>
            </a:r>
          </a:p>
          <a:p>
            <a:pPr algn="just"/>
            <a:endParaRPr lang="pt-BR" sz="2400"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17. Alte </a:t>
            </a:r>
            <a:r>
              <a:rPr lang="en-US" sz="2400" b="1" dirty="0" err="1">
                <a:latin typeface="Calibri" panose="020F0502020204030204" pitchFamily="34" charset="0"/>
                <a:ea typeface="Calibri" panose="020F0502020204030204" pitchFamily="34" charset="0"/>
              </a:rPr>
              <a:t>documente</a:t>
            </a:r>
            <a:r>
              <a:rPr lang="en-US" sz="2400" b="1" dirty="0">
                <a:latin typeface="Calibri" panose="020F0502020204030204" pitchFamily="34" charset="0"/>
                <a:ea typeface="Calibri" panose="020F0502020204030204" pitchFamily="34" charset="0"/>
              </a:rPr>
              <a:t> explicative </a:t>
            </a:r>
            <a:r>
              <a:rPr lang="en-US" sz="2400" dirty="0" err="1">
                <a:latin typeface="Calibri" panose="020F0502020204030204" pitchFamily="34" charset="0"/>
                <a:ea typeface="Calibri" panose="020F0502020204030204" pitchFamily="34" charset="0"/>
              </a:rPr>
              <a:t>necesare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pentru</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susținerea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anumitor</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elemente</a:t>
            </a:r>
            <a:r>
              <a:rPr lang="en-US" sz="2400" dirty="0">
                <a:latin typeface="Calibri" panose="020F0502020204030204" pitchFamily="34" charset="0"/>
                <a:ea typeface="Calibri" panose="020F0502020204030204" pitchFamily="34" charset="0"/>
              </a:rPr>
              <a:t> din </a:t>
            </a:r>
            <a:r>
              <a:rPr lang="en-US" sz="2400" dirty="0" err="1">
                <a:latin typeface="Calibri" panose="020F0502020204030204" pitchFamily="34" charset="0"/>
                <a:ea typeface="Calibri" panose="020F0502020204030204" pitchFamily="34" charset="0"/>
              </a:rPr>
              <a:t>proiect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dacă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este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cazul</a:t>
            </a:r>
            <a:r>
              <a:rPr lang="en-US" sz="2400" dirty="0">
                <a:latin typeface="Calibri" panose="020F0502020204030204" pitchFamily="34" charset="0"/>
                <a:ea typeface="Calibri" panose="020F0502020204030204" pitchFamily="34" charset="0"/>
              </a:rPr>
              <a:t>. </a:t>
            </a:r>
          </a:p>
          <a:p>
            <a:pPr algn="just"/>
            <a:endParaRPr lang="en-US" sz="2400" b="1"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161693" y="369829"/>
            <a:ext cx="8376363"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      Documente solicitate la depunerea cererii de finanțare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328514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6392666-DC36-9F9C-B171-7F6D6B015816}"/>
              </a:ext>
            </a:extLst>
          </p:cNvPr>
          <p:cNvGraphicFramePr/>
          <p:nvPr>
            <p:extLst>
              <p:ext uri="{D42A27DB-BD31-4B8C-83A1-F6EECF244321}">
                <p14:modId xmlns:p14="http://schemas.microsoft.com/office/powerpoint/2010/main" val="2806786345"/>
              </p:ext>
            </p:extLst>
          </p:nvPr>
        </p:nvGraphicFramePr>
        <p:xfrm>
          <a:off x="625474" y="4615602"/>
          <a:ext cx="4103401" cy="168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9F07F77-E35D-423B-9F27-41EA1C93C749}"/>
              </a:ext>
            </a:extLst>
          </p:cNvPr>
          <p:cNvGraphicFramePr/>
          <p:nvPr>
            <p:extLst>
              <p:ext uri="{D42A27DB-BD31-4B8C-83A1-F6EECF244321}">
                <p14:modId xmlns:p14="http://schemas.microsoft.com/office/powerpoint/2010/main" val="2972122066"/>
              </p:ext>
            </p:extLst>
          </p:nvPr>
        </p:nvGraphicFramePr>
        <p:xfrm>
          <a:off x="5970875" y="4612542"/>
          <a:ext cx="3646200" cy="1683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Group 2">
            <a:extLst>
              <a:ext uri="{FF2B5EF4-FFF2-40B4-BE49-F238E27FC236}">
                <a16:creationId xmlns:a16="http://schemas.microsoft.com/office/drawing/2014/main" id="{2E25F11C-057F-32F0-A830-C6C215654568}"/>
              </a:ext>
            </a:extLst>
          </p:cNvPr>
          <p:cNvGrpSpPr/>
          <p:nvPr/>
        </p:nvGrpSpPr>
        <p:grpSpPr>
          <a:xfrm>
            <a:off x="92077" y="6801537"/>
            <a:ext cx="10439400" cy="766621"/>
            <a:chOff x="677171" y="5886085"/>
            <a:chExt cx="11111049" cy="971915"/>
          </a:xfrm>
        </p:grpSpPr>
        <p:pic>
          <p:nvPicPr>
            <p:cNvPr id="8" name="ymail_attachmentIdc0991bef-7767-41d6-abb8-802c47018cce">
              <a:extLst>
                <a:ext uri="{FF2B5EF4-FFF2-40B4-BE49-F238E27FC236}">
                  <a16:creationId xmlns:a16="http://schemas.microsoft.com/office/drawing/2014/main" id="{5CF11C7B-7D81-57D9-4F84-18871307112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1E8AF73-8568-D8AC-088D-C542B384468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7579669-F9E5-D583-16BE-C1B412C9563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E59BA215-AF86-9662-8E35-31BBD0969384}"/>
                </a:ext>
              </a:extLst>
            </p:cNvPr>
            <p:cNvPicPr>
              <a:picLocks noChangeAspect="1"/>
            </p:cNvPicPr>
            <p:nvPr/>
          </p:nvPicPr>
          <p:blipFill rotWithShape="1">
            <a:blip r:embed="rId1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pic>
        <p:nvPicPr>
          <p:cNvPr id="3076" name="Picture 4" descr="Business investment Vectors &amp; Illustrations for Free Download ...">
            <a:extLst>
              <a:ext uri="{FF2B5EF4-FFF2-40B4-BE49-F238E27FC236}">
                <a16:creationId xmlns:a16="http://schemas.microsoft.com/office/drawing/2014/main" id="{F488B277-78F7-66D2-9718-1736E97C5AA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3989" y="5384800"/>
            <a:ext cx="2610758" cy="1552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DCFCDDA4-6609-9B8D-72A0-A11EC2B76ED6}"/>
              </a:ext>
            </a:extLst>
          </p:cNvPr>
          <p:cNvGraphicFramePr/>
          <p:nvPr>
            <p:extLst>
              <p:ext uri="{D42A27DB-BD31-4B8C-83A1-F6EECF244321}">
                <p14:modId xmlns:p14="http://schemas.microsoft.com/office/powerpoint/2010/main" val="114426717"/>
              </p:ext>
            </p:extLst>
          </p:nvPr>
        </p:nvGraphicFramePr>
        <p:xfrm>
          <a:off x="2039937" y="262613"/>
          <a:ext cx="6453806" cy="400987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00294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20</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0" y="849253"/>
            <a:ext cx="10699750" cy="5632311"/>
          </a:xfrm>
          <a:prstGeom prst="rect">
            <a:avLst/>
          </a:prstGeom>
          <a:solidFill>
            <a:srgbClr val="FAFFFA"/>
          </a:solidFill>
        </p:spPr>
        <p:txBody>
          <a:bodyPr wrap="square">
            <a:spAutoFit/>
          </a:bodyPr>
          <a:lstStyle/>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1.Declarațiile pe </a:t>
            </a:r>
            <a:r>
              <a:rPr lang="en-US" sz="2400" b="1" dirty="0" err="1">
                <a:latin typeface="Calibri" panose="020F0502020204030204" pitchFamily="34" charset="0"/>
                <a:ea typeface="Calibri" panose="020F0502020204030204" pitchFamily="34" charset="0"/>
              </a:rPr>
              <a:t>proprie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răspundere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actualizate</a:t>
            </a:r>
            <a:r>
              <a:rPr lang="en-US" sz="2400" b="1"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dacă</a:t>
            </a:r>
            <a:r>
              <a:rPr lang="en-US" sz="2400" dirty="0">
                <a:latin typeface="Calibri" panose="020F0502020204030204" pitchFamily="34" charset="0"/>
                <a:ea typeface="Calibri" panose="020F0502020204030204" pitchFamily="34" charset="0"/>
              </a:rPr>
              <a:t> au </a:t>
            </a:r>
            <a:r>
              <a:rPr lang="en-US" sz="2400" dirty="0" err="1">
                <a:latin typeface="Calibri" panose="020F0502020204030204" pitchFamily="34" charset="0"/>
                <a:ea typeface="Calibri" panose="020F0502020204030204" pitchFamily="34" charset="0"/>
              </a:rPr>
              <a:t>suferit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modificări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față</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momentul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depunerii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cererii</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finanțare</a:t>
            </a:r>
            <a:endParaRPr lang="en-US" sz="2400"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2. </a:t>
            </a:r>
            <a:r>
              <a:rPr lang="en-US" sz="2400" b="1" dirty="0" err="1">
                <a:latin typeface="Calibri" panose="020F0502020204030204" pitchFamily="34" charset="0"/>
                <a:ea typeface="Calibri" panose="020F0502020204030204" pitchFamily="34" charset="0"/>
              </a:rPr>
              <a:t>Hotărâre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organe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statutare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privind</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aprobarea</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cofinanțării</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proiectului</a:t>
            </a:r>
            <a:r>
              <a:rPr lang="en-US" sz="2400" b="1" dirty="0">
                <a:latin typeface="Calibri" panose="020F0502020204030204" pitchFamily="34" charset="0"/>
                <a:ea typeface="Calibri" panose="020F0502020204030204" pitchFamily="34" charset="0"/>
              </a:rPr>
              <a:t> </a:t>
            </a:r>
          </a:p>
          <a:p>
            <a:pPr algn="just"/>
            <a:endParaRPr lang="en-US" sz="2400" b="1"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3. </a:t>
            </a:r>
            <a:r>
              <a:rPr lang="en-US" sz="2400" b="1" dirty="0" err="1">
                <a:latin typeface="Calibri" panose="020F0502020204030204" pitchFamily="34" charset="0"/>
                <a:ea typeface="Calibri" panose="020F0502020204030204" pitchFamily="34" charset="0"/>
              </a:rPr>
              <a:t>Scrisoare</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confort</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angajantă</a:t>
            </a:r>
            <a:r>
              <a:rPr lang="en-US" sz="2400" b="1"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t>
            </a:r>
            <a:r>
              <a:rPr lang="en-US" sz="2400" dirty="0" err="1">
                <a:latin typeface="Calibri" panose="020F0502020204030204" pitchFamily="34" charset="0"/>
                <a:ea typeface="Calibri" panose="020F0502020204030204" pitchFamily="34" charset="0"/>
              </a:rPr>
              <a:t>emisă</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instituție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bancară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și</a:t>
            </a:r>
            <a:r>
              <a:rPr lang="en-US" sz="2400" dirty="0">
                <a:latin typeface="Calibri" panose="020F0502020204030204" pitchFamily="34" charset="0"/>
                <a:ea typeface="Calibri" panose="020F0502020204030204" pitchFamily="34" charset="0"/>
              </a:rPr>
              <a:t>/</a:t>
            </a:r>
            <a:r>
              <a:rPr lang="en-US" sz="2400" dirty="0" err="1">
                <a:latin typeface="Calibri" panose="020F0502020204030204" pitchFamily="34" charset="0"/>
                <a:ea typeface="Calibri" panose="020F0502020204030204" pitchFamily="34" charset="0"/>
              </a:rPr>
              <a:t>sau</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alte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documente</a:t>
            </a:r>
            <a:r>
              <a:rPr lang="en-US" sz="2400" dirty="0">
                <a:latin typeface="Calibri" panose="020F0502020204030204" pitchFamily="34" charset="0"/>
                <a:ea typeface="Calibri" panose="020F0502020204030204" pitchFamily="34" charset="0"/>
              </a:rPr>
              <a:t> cu </a:t>
            </a:r>
            <a:r>
              <a:rPr lang="en-US" sz="2400" dirty="0" err="1">
                <a:latin typeface="Calibri" panose="020F0502020204030204" pitchFamily="34" charset="0"/>
                <a:ea typeface="Calibri" panose="020F0502020204030204" pitchFamily="34" charset="0"/>
              </a:rPr>
              <a:t>titlu</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probatoriu</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respectiv</a:t>
            </a:r>
            <a:r>
              <a:rPr lang="en-US" sz="2400" dirty="0">
                <a:latin typeface="Calibri" panose="020F0502020204030204" pitchFamily="34" charset="0"/>
                <a:ea typeface="Calibri" panose="020F0502020204030204" pitchFamily="34" charset="0"/>
              </a:rPr>
              <a:t> un document din </a:t>
            </a:r>
            <a:r>
              <a:rPr lang="en-US" sz="2400" dirty="0" err="1">
                <a:latin typeface="Calibri" panose="020F0502020204030204" pitchFamily="34" charset="0"/>
                <a:ea typeface="Calibri" panose="020F0502020204030204" pitchFamily="34" charset="0"/>
              </a:rPr>
              <a:t>următoarele</a:t>
            </a:r>
            <a:r>
              <a:rPr lang="en-US" sz="2400" dirty="0">
                <a:latin typeface="Calibri" panose="020F0502020204030204" pitchFamily="34" charset="0"/>
                <a:ea typeface="Calibri" panose="020F0502020204030204" pitchFamily="34" charset="0"/>
              </a:rPr>
              <a:t>: extras de </a:t>
            </a:r>
            <a:r>
              <a:rPr lang="en-US" sz="2400" dirty="0" err="1">
                <a:latin typeface="Calibri" panose="020F0502020204030204" pitchFamily="34" charset="0"/>
                <a:ea typeface="Calibri" panose="020F0502020204030204" pitchFamily="34" charset="0"/>
              </a:rPr>
              <a:t>cont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bancar</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dovada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unei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linii</a:t>
            </a:r>
            <a:r>
              <a:rPr lang="en-US" sz="2400" dirty="0">
                <a:latin typeface="Calibri" panose="020F0502020204030204" pitchFamily="34" charset="0"/>
                <a:ea typeface="Calibri" panose="020F0502020204030204" pitchFamily="34" charset="0"/>
              </a:rPr>
              <a:t>/ contract de credit </a:t>
            </a:r>
            <a:r>
              <a:rPr lang="en-US" sz="2400" dirty="0" err="1">
                <a:latin typeface="Calibri" panose="020F0502020204030204" pitchFamily="34" charset="0"/>
                <a:ea typeface="Calibri" panose="020F0502020204030204" pitchFamily="34" charset="0"/>
              </a:rPr>
              <a:t>emise</a:t>
            </a:r>
            <a:r>
              <a:rPr lang="en-US" sz="2400" dirty="0">
                <a:latin typeface="Calibri" panose="020F0502020204030204" pitchFamily="34" charset="0"/>
                <a:ea typeface="Calibri" panose="020F0502020204030204" pitchFamily="34" charset="0"/>
              </a:rPr>
              <a:t> de </a:t>
            </a:r>
            <a:r>
              <a:rPr lang="en-US" sz="2400" dirty="0" err="1">
                <a:latin typeface="Calibri" panose="020F0502020204030204" pitchFamily="34" charset="0"/>
                <a:ea typeface="Calibri" panose="020F0502020204030204" pitchFamily="34" charset="0"/>
              </a:rPr>
              <a:t>bancă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instituție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financiar</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bancară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în</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conformitate</a:t>
            </a:r>
            <a:r>
              <a:rPr lang="en-US" sz="2400" dirty="0">
                <a:latin typeface="Calibri" panose="020F0502020204030204" pitchFamily="34" charset="0"/>
                <a:ea typeface="Calibri" panose="020F0502020204030204" pitchFamily="34" charset="0"/>
              </a:rPr>
              <a:t> cu </a:t>
            </a:r>
            <a:r>
              <a:rPr lang="en-US" sz="2400" dirty="0" err="1">
                <a:latin typeface="Calibri" panose="020F0502020204030204" pitchFamily="34" charset="0"/>
                <a:ea typeface="Calibri" panose="020F0502020204030204" pitchFamily="34" charset="0"/>
              </a:rPr>
              <a:t>Ghidul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solicitantului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prin</a:t>
            </a:r>
            <a:r>
              <a:rPr lang="en-US" sz="2400" dirty="0">
                <a:latin typeface="Calibri" panose="020F0502020204030204" pitchFamily="34" charset="0"/>
                <a:ea typeface="Calibri" panose="020F0502020204030204" pitchFamily="34" charset="0"/>
              </a:rPr>
              <a:t> care </a:t>
            </a:r>
            <a:r>
              <a:rPr lang="en-US" sz="2400" dirty="0" err="1">
                <a:latin typeface="Calibri" panose="020F0502020204030204" pitchFamily="34" charset="0"/>
                <a:ea typeface="Calibri" panose="020F0502020204030204" pitchFamily="34" charset="0"/>
              </a:rPr>
              <a:t>să</a:t>
            </a:r>
            <a:r>
              <a:rPr lang="en-US" sz="2400" dirty="0">
                <a:latin typeface="Calibri" panose="020F0502020204030204" pitchFamily="34" charset="0"/>
                <a:ea typeface="Calibri" panose="020F0502020204030204" pitchFamily="34" charset="0"/>
              </a:rPr>
              <a:t> se </a:t>
            </a:r>
            <a:r>
              <a:rPr lang="en-US" sz="2400" dirty="0" err="1">
                <a:latin typeface="Calibri" panose="020F0502020204030204" pitchFamily="34" charset="0"/>
                <a:ea typeface="Calibri" panose="020F0502020204030204" pitchFamily="34" charset="0"/>
              </a:rPr>
              <a:t>facă</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dovada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posibilității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solicitantului</a:t>
            </a:r>
            <a:r>
              <a:rPr lang="en-US" sz="2400" dirty="0">
                <a:latin typeface="Calibri" panose="020F0502020204030204" pitchFamily="34" charset="0"/>
                <a:ea typeface="Calibri" panose="020F0502020204030204" pitchFamily="34" charset="0"/>
              </a:rPr>
              <a:t> de a </a:t>
            </a:r>
            <a:r>
              <a:rPr lang="en-US" sz="2400" dirty="0" err="1">
                <a:latin typeface="Calibri" panose="020F0502020204030204" pitchFamily="34" charset="0"/>
                <a:ea typeface="Calibri" panose="020F0502020204030204" pitchFamily="34" charset="0"/>
              </a:rPr>
              <a:t>asigura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cofinanțarea</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cheltuielilor</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eligibile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neeligibile</a:t>
            </a:r>
            <a:r>
              <a:rPr lang="en-US" sz="2400" dirty="0">
                <a:latin typeface="Calibri" panose="020F0502020204030204" pitchFamily="34" charset="0"/>
                <a:ea typeface="Calibri" panose="020F0502020204030204" pitchFamily="34" charset="0"/>
              </a:rPr>
              <a:t>/ TVA</a:t>
            </a:r>
          </a:p>
          <a:p>
            <a:pPr algn="just"/>
            <a:endParaRPr lang="en-US" sz="2400" b="1" dirty="0">
              <a:latin typeface="Calibri" panose="020F0502020204030204" pitchFamily="34" charset="0"/>
              <a:ea typeface="Calibri" panose="020F0502020204030204" pitchFamily="34" charset="0"/>
            </a:endParaRPr>
          </a:p>
          <a:p>
            <a:pPr algn="just"/>
            <a:r>
              <a:rPr lang="pt-BR" sz="2400" b="1" dirty="0">
                <a:latin typeface="Calibri" panose="020F0502020204030204" pitchFamily="34" charset="0"/>
                <a:ea typeface="Calibri" panose="020F0502020204030204" pitchFamily="34" charset="0"/>
              </a:rPr>
              <a:t>4.  Planul de monitorizare a proiectului</a:t>
            </a:r>
            <a:endParaRPr lang="en-US" sz="2400" b="1" dirty="0">
              <a:latin typeface="Calibri" panose="020F0502020204030204" pitchFamily="34" charset="0"/>
              <a:ea typeface="Calibri" panose="020F0502020204030204" pitchFamily="34" charset="0"/>
            </a:endParaRPr>
          </a:p>
          <a:p>
            <a:pPr algn="just"/>
            <a:endParaRPr lang="en-US" sz="2400" b="1" dirty="0">
              <a:latin typeface="Calibri" panose="020F0502020204030204" pitchFamily="34" charset="0"/>
              <a:ea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161693" y="369829"/>
            <a:ext cx="8376363"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Documente solicitate în etapa de contractare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346845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F7127-C86D-47D8-AEEA-F0F5688D8EB4}"/>
              </a:ext>
            </a:extLst>
          </p:cNvPr>
          <p:cNvSpPr>
            <a:spLocks noGrp="1"/>
          </p:cNvSpPr>
          <p:nvPr>
            <p:ph type="sldNum" sz="quarter" idx="12"/>
          </p:nvPr>
        </p:nvSpPr>
        <p:spPr/>
        <p:txBody>
          <a:bodyPr/>
          <a:lstStyle/>
          <a:p>
            <a:pPr marL="35905"/>
            <a:fld id="{81D60167-4931-47E6-BA6A-407CBD079E47}" type="slidenum">
              <a:rPr lang="en-US" smtClean="0"/>
              <a:pPr marL="35905"/>
              <a:t>21</a:t>
            </a:fld>
            <a:endParaRPr lang="en-US" dirty="0"/>
          </a:p>
        </p:txBody>
      </p:sp>
      <p:sp>
        <p:nvSpPr>
          <p:cNvPr id="6" name="Rectangle 5">
            <a:extLst>
              <a:ext uri="{FF2B5EF4-FFF2-40B4-BE49-F238E27FC236}">
                <a16:creationId xmlns:a16="http://schemas.microsoft.com/office/drawing/2014/main" id="{64FA7A3E-0E28-4753-89CE-262CCD63073A}"/>
              </a:ext>
            </a:extLst>
          </p:cNvPr>
          <p:cNvSpPr/>
          <p:nvPr/>
        </p:nvSpPr>
        <p:spPr>
          <a:xfrm>
            <a:off x="0" y="849253"/>
            <a:ext cx="10699750" cy="4154984"/>
          </a:xfrm>
          <a:prstGeom prst="rect">
            <a:avLst/>
          </a:prstGeom>
          <a:solidFill>
            <a:srgbClr val="FAFFFA"/>
          </a:solidFill>
        </p:spPr>
        <p:txBody>
          <a:bodyPr wrap="square">
            <a:spAutoFit/>
          </a:bodyPr>
          <a:lstStyle/>
          <a:p>
            <a:pPr algn="just"/>
            <a:r>
              <a:rPr lang="en-US" sz="2400" b="1" dirty="0">
                <a:latin typeface="Calibri" panose="020F0502020204030204" pitchFamily="34" charset="0"/>
                <a:ea typeface="Calibri" panose="020F0502020204030204" pitchFamily="34" charset="0"/>
              </a:rPr>
              <a:t>5. </a:t>
            </a:r>
            <a:r>
              <a:rPr lang="en-US" sz="2400" b="1" dirty="0" err="1">
                <a:latin typeface="Calibri" panose="020F0502020204030204" pitchFamily="34" charset="0"/>
                <a:ea typeface="Calibri" panose="020F0502020204030204" pitchFamily="34" charset="0"/>
              </a:rPr>
              <a:t>Graficul</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rambursare</a:t>
            </a:r>
            <a:r>
              <a:rPr lang="en-US" sz="2400" b="1" dirty="0">
                <a:latin typeface="Calibri" panose="020F0502020204030204" pitchFamily="34" charset="0"/>
                <a:ea typeface="Calibri" panose="020F0502020204030204" pitchFamily="34" charset="0"/>
              </a:rPr>
              <a:t>/</a:t>
            </a:r>
            <a:r>
              <a:rPr lang="en-US" sz="2400" b="1" dirty="0" err="1">
                <a:latin typeface="Calibri" panose="020F0502020204030204" pitchFamily="34" charset="0"/>
                <a:ea typeface="Calibri" panose="020F0502020204030204" pitchFamily="34" charset="0"/>
              </a:rPr>
              <a:t>plăți</a:t>
            </a:r>
            <a:r>
              <a:rPr lang="en-US" sz="2400" b="1" dirty="0">
                <a:latin typeface="Calibri" panose="020F0502020204030204" pitchFamily="34" charset="0"/>
                <a:ea typeface="Calibri" panose="020F0502020204030204" pitchFamily="34" charset="0"/>
              </a:rPr>
              <a:t> </a:t>
            </a:r>
          </a:p>
          <a:p>
            <a:pPr algn="just"/>
            <a:endParaRPr lang="en-US" sz="2400" b="1" dirty="0">
              <a:latin typeface="Calibri" panose="020F0502020204030204" pitchFamily="34" charset="0"/>
              <a:ea typeface="Calibri" panose="020F0502020204030204" pitchFamily="34" charset="0"/>
            </a:endParaRPr>
          </a:p>
          <a:p>
            <a:pPr algn="just"/>
            <a:r>
              <a:rPr lang="es-ES" sz="2400" b="1" dirty="0">
                <a:latin typeface="Calibri" panose="020F0502020204030204" pitchFamily="34" charset="0"/>
                <a:ea typeface="Calibri" panose="020F0502020204030204" pitchFamily="34" charset="0"/>
              </a:rPr>
              <a:t>6. </a:t>
            </a:r>
            <a:r>
              <a:rPr lang="es-ES" sz="2400" b="1" dirty="0" err="1">
                <a:latin typeface="Calibri" panose="020F0502020204030204" pitchFamily="34" charset="0"/>
                <a:ea typeface="Calibri" panose="020F0502020204030204" pitchFamily="34" charset="0"/>
              </a:rPr>
              <a:t>Certificate</a:t>
            </a:r>
            <a:r>
              <a:rPr lang="es-ES" sz="2400" b="1" dirty="0">
                <a:latin typeface="Calibri" panose="020F0502020204030204" pitchFamily="34" charset="0"/>
                <a:ea typeface="Calibri" panose="020F0502020204030204" pitchFamily="34" charset="0"/>
              </a:rPr>
              <a:t> de atestare </a:t>
            </a:r>
            <a:r>
              <a:rPr lang="es-ES" sz="2400" b="1" dirty="0" err="1">
                <a:latin typeface="Calibri" panose="020F0502020204030204" pitchFamily="34" charset="0"/>
                <a:ea typeface="Calibri" panose="020F0502020204030204" pitchFamily="34" charset="0"/>
              </a:rPr>
              <a:t>fiscală</a:t>
            </a:r>
            <a:r>
              <a:rPr lang="es-ES" sz="2400" b="1"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referitoare</a:t>
            </a:r>
            <a:r>
              <a:rPr lang="es-ES" sz="2400" dirty="0">
                <a:latin typeface="Calibri" panose="020F0502020204030204" pitchFamily="34" charset="0"/>
                <a:ea typeface="Calibri" panose="020F0502020204030204" pitchFamily="34" charset="0"/>
              </a:rPr>
              <a:t> la </a:t>
            </a:r>
            <a:r>
              <a:rPr lang="es-ES" sz="2400" dirty="0" err="1">
                <a:latin typeface="Calibri" panose="020F0502020204030204" pitchFamily="34" charset="0"/>
                <a:ea typeface="Calibri" panose="020F0502020204030204" pitchFamily="34" charset="0"/>
              </a:rPr>
              <a:t>obligațiile</a:t>
            </a:r>
            <a:r>
              <a:rPr lang="es-ES" sz="2400" dirty="0">
                <a:latin typeface="Calibri" panose="020F0502020204030204" pitchFamily="34" charset="0"/>
                <a:ea typeface="Calibri" panose="020F0502020204030204" pitchFamily="34" charset="0"/>
              </a:rPr>
              <a:t> de </a:t>
            </a:r>
            <a:r>
              <a:rPr lang="es-ES" sz="2400" dirty="0" err="1">
                <a:latin typeface="Calibri" panose="020F0502020204030204" pitchFamily="34" charset="0"/>
                <a:ea typeface="Calibri" panose="020F0502020204030204" pitchFamily="34" charset="0"/>
              </a:rPr>
              <a:t>plată</a:t>
            </a:r>
            <a:r>
              <a:rPr lang="es-ES" sz="2400" dirty="0">
                <a:latin typeface="Calibri" panose="020F0502020204030204" pitchFamily="34" charset="0"/>
                <a:ea typeface="Calibri" panose="020F0502020204030204" pitchFamily="34" charset="0"/>
              </a:rPr>
              <a:t> la </a:t>
            </a:r>
            <a:r>
              <a:rPr lang="es-ES" sz="2400" dirty="0" err="1">
                <a:latin typeface="Calibri" panose="020F0502020204030204" pitchFamily="34" charset="0"/>
                <a:ea typeface="Calibri" panose="020F0502020204030204" pitchFamily="34" charset="0"/>
              </a:rPr>
              <a:t>bugetul</a:t>
            </a:r>
            <a:r>
              <a:rPr lang="es-ES" sz="2400" dirty="0">
                <a:latin typeface="Calibri" panose="020F0502020204030204" pitchFamily="34" charset="0"/>
                <a:ea typeface="Calibri" panose="020F0502020204030204" pitchFamily="34" charset="0"/>
              </a:rPr>
              <a:t> local </a:t>
            </a:r>
            <a:r>
              <a:rPr lang="es-ES" sz="2400" dirty="0" err="1">
                <a:latin typeface="Calibri" panose="020F0502020204030204" pitchFamily="34" charset="0"/>
                <a:ea typeface="Calibri" panose="020F0502020204030204" pitchFamily="34" charset="0"/>
              </a:rPr>
              <a:t>și</a:t>
            </a:r>
            <a:r>
              <a:rPr lang="es-ES" sz="240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bugetul</a:t>
            </a:r>
            <a:r>
              <a:rPr lang="es-ES" sz="2400" dirty="0">
                <a:latin typeface="Calibri" panose="020F0502020204030204" pitchFamily="34" charset="0"/>
                <a:ea typeface="Calibri" panose="020F0502020204030204" pitchFamily="34" charset="0"/>
              </a:rPr>
              <a:t> de </a:t>
            </a:r>
            <a:r>
              <a:rPr lang="es-ES" sz="2400" dirty="0" err="1">
                <a:latin typeface="Calibri" panose="020F0502020204030204" pitchFamily="34" charset="0"/>
                <a:ea typeface="Calibri" panose="020F0502020204030204" pitchFamily="34" charset="0"/>
              </a:rPr>
              <a:t>stat</a:t>
            </a:r>
            <a:r>
              <a:rPr lang="es-ES" sz="2400" dirty="0">
                <a:latin typeface="Calibri" panose="020F0502020204030204" pitchFamily="34" charset="0"/>
                <a:ea typeface="Calibri" panose="020F0502020204030204" pitchFamily="34" charset="0"/>
              </a:rPr>
              <a:t> </a:t>
            </a:r>
          </a:p>
          <a:p>
            <a:pPr algn="just"/>
            <a:endParaRPr lang="es-ES" sz="2400" dirty="0">
              <a:latin typeface="Calibri" panose="020F0502020204030204" pitchFamily="34" charset="0"/>
              <a:ea typeface="Calibri" panose="020F0502020204030204" pitchFamily="34" charset="0"/>
            </a:endParaRPr>
          </a:p>
          <a:p>
            <a:pPr algn="just"/>
            <a:r>
              <a:rPr lang="it-IT" sz="2400" b="1" dirty="0">
                <a:latin typeface="Calibri" panose="020F0502020204030204" pitchFamily="34" charset="0"/>
                <a:ea typeface="Calibri" panose="020F0502020204030204" pitchFamily="34" charset="0"/>
              </a:rPr>
              <a:t>7. Certificatul de cazier fiscal </a:t>
            </a:r>
            <a:r>
              <a:rPr lang="it-IT" sz="2400" dirty="0">
                <a:latin typeface="Calibri" panose="020F0502020204030204" pitchFamily="34" charset="0"/>
                <a:ea typeface="Calibri" panose="020F0502020204030204" pitchFamily="34" charset="0"/>
              </a:rPr>
              <a:t>al solicitantului</a:t>
            </a:r>
          </a:p>
          <a:p>
            <a:pPr algn="just"/>
            <a:endParaRPr lang="it-IT" sz="2400"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8. </a:t>
            </a:r>
            <a:r>
              <a:rPr lang="en-US" sz="2400" b="1" dirty="0" err="1">
                <a:latin typeface="Calibri" panose="020F0502020204030204" pitchFamily="34" charset="0"/>
                <a:ea typeface="Calibri" panose="020F0502020204030204" pitchFamily="34" charset="0"/>
              </a:rPr>
              <a:t>Certificat</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cazier</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judiciar</a:t>
            </a:r>
            <a:r>
              <a:rPr lang="en-US" sz="2400" b="1"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al </a:t>
            </a:r>
            <a:r>
              <a:rPr lang="en-US" sz="2400" dirty="0" err="1">
                <a:latin typeface="Calibri" panose="020F0502020204030204" pitchFamily="34" charset="0"/>
                <a:ea typeface="Calibri" panose="020F0502020204030204" pitchFamily="34" charset="0"/>
              </a:rPr>
              <a:t>reprezentantului</a:t>
            </a:r>
            <a:r>
              <a:rPr lang="en-US" sz="2400" dirty="0">
                <a:latin typeface="Calibri" panose="020F0502020204030204" pitchFamily="34" charset="0"/>
                <a:ea typeface="Calibri" panose="020F0502020204030204" pitchFamily="34" charset="0"/>
              </a:rPr>
              <a:t> legal al </a:t>
            </a:r>
            <a:r>
              <a:rPr lang="en-US" sz="2400" dirty="0" err="1">
                <a:latin typeface="Calibri" panose="020F0502020204030204" pitchFamily="34" charset="0"/>
                <a:ea typeface="Calibri" panose="020F0502020204030204" pitchFamily="34" charset="0"/>
              </a:rPr>
              <a:t>solicitantului</a:t>
            </a:r>
            <a:r>
              <a:rPr lang="en-US" sz="2400" dirty="0">
                <a:latin typeface="Calibri" panose="020F0502020204030204" pitchFamily="34" charset="0"/>
                <a:ea typeface="Calibri" panose="020F0502020204030204" pitchFamily="34" charset="0"/>
              </a:rPr>
              <a:t>/</a:t>
            </a:r>
            <a:r>
              <a:rPr lang="en-US" sz="2400" dirty="0" err="1">
                <a:latin typeface="Calibri" panose="020F0502020204030204" pitchFamily="34" charset="0"/>
                <a:ea typeface="Calibri" panose="020F0502020204030204" pitchFamily="34" charset="0"/>
              </a:rPr>
              <a:t>partenerilor</a:t>
            </a:r>
            <a:endParaRPr lang="en-US" sz="2400" dirty="0">
              <a:latin typeface="Calibri" panose="020F0502020204030204" pitchFamily="34" charset="0"/>
              <a:ea typeface="Calibri" panose="020F0502020204030204" pitchFamily="34" charset="0"/>
            </a:endParaRPr>
          </a:p>
          <a:p>
            <a:pPr algn="just"/>
            <a:endParaRPr lang="en-US" sz="2400" dirty="0">
              <a:latin typeface="Calibri" panose="020F0502020204030204" pitchFamily="34" charset="0"/>
              <a:ea typeface="Calibri" panose="020F0502020204030204" pitchFamily="34" charset="0"/>
            </a:endParaRPr>
          </a:p>
          <a:p>
            <a:pPr algn="just"/>
            <a:r>
              <a:rPr lang="en-US" sz="2400" b="1" dirty="0">
                <a:latin typeface="Calibri" panose="020F0502020204030204" pitchFamily="34" charset="0"/>
                <a:ea typeface="Calibri" panose="020F0502020204030204" pitchFamily="34" charset="0"/>
              </a:rPr>
              <a:t>9. </a:t>
            </a:r>
            <a:r>
              <a:rPr lang="en-US" sz="2400" b="1" dirty="0" err="1">
                <a:latin typeface="Calibri" panose="020F0502020204030204" pitchFamily="34" charset="0"/>
                <a:ea typeface="Calibri" panose="020F0502020204030204" pitchFamily="34" charset="0"/>
              </a:rPr>
              <a:t>Actul</a:t>
            </a:r>
            <a:r>
              <a:rPr lang="en-US" sz="2400" b="1" dirty="0">
                <a:latin typeface="Calibri" panose="020F0502020204030204" pitchFamily="34" charset="0"/>
                <a:ea typeface="Calibri" panose="020F0502020204030204" pitchFamily="34" charset="0"/>
              </a:rPr>
              <a:t> de </a:t>
            </a:r>
            <a:r>
              <a:rPr lang="en-US" sz="2400" b="1" dirty="0" err="1">
                <a:latin typeface="Calibri" panose="020F0502020204030204" pitchFamily="34" charset="0"/>
                <a:ea typeface="Calibri" panose="020F0502020204030204" pitchFamily="34" charset="0"/>
              </a:rPr>
              <a:t>împuternicire</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pentru</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semnare</a:t>
            </a:r>
            <a:r>
              <a:rPr lang="en-US" sz="2400" b="1" dirty="0">
                <a:latin typeface="Calibri" panose="020F0502020204030204" pitchFamily="34" charset="0"/>
                <a:ea typeface="Calibri" panose="020F0502020204030204" pitchFamily="34" charset="0"/>
              </a:rPr>
              <a:t> contract </a:t>
            </a:r>
            <a:r>
              <a:rPr lang="en-US" sz="2400" dirty="0">
                <a:latin typeface="Calibri" panose="020F0502020204030204" pitchFamily="34" charset="0"/>
                <a:ea typeface="Calibri" panose="020F0502020204030204" pitchFamily="34" charset="0"/>
              </a:rPr>
              <a:t>(</a:t>
            </a:r>
            <a:r>
              <a:rPr lang="en-US" sz="2400" dirty="0" err="1">
                <a:latin typeface="Calibri" panose="020F0502020204030204" pitchFamily="34" charset="0"/>
                <a:ea typeface="Calibri" panose="020F0502020204030204" pitchFamily="34" charset="0"/>
              </a:rPr>
              <a:t>este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obligatoriu</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doar</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în</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cazul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împuternicirii</a:t>
            </a:r>
            <a:r>
              <a:rPr lang="en-US" sz="2400" dirty="0">
                <a:latin typeface="Calibri" panose="020F0502020204030204" pitchFamily="34" charset="0"/>
                <a:ea typeface="Calibri" panose="020F0502020204030204" pitchFamily="34" charset="0"/>
              </a:rPr>
              <a:t>) </a:t>
            </a:r>
          </a:p>
        </p:txBody>
      </p:sp>
      <p:sp>
        <p:nvSpPr>
          <p:cNvPr id="7" name="Rectangle: Top Corners One Rounded and One Snipped 6">
            <a:extLst>
              <a:ext uri="{FF2B5EF4-FFF2-40B4-BE49-F238E27FC236}">
                <a16:creationId xmlns:a16="http://schemas.microsoft.com/office/drawing/2014/main" id="{8B7BE9E0-214B-4AF3-B75D-21149D58158A}"/>
              </a:ext>
            </a:extLst>
          </p:cNvPr>
          <p:cNvSpPr/>
          <p:nvPr/>
        </p:nvSpPr>
        <p:spPr bwMode="gray">
          <a:xfrm>
            <a:off x="1161693" y="369829"/>
            <a:ext cx="8376363"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lvl="0" algn="ctr">
              <a:defRPr/>
            </a:pPr>
            <a:r>
              <a:rPr lang="it-IT" sz="2400" b="1" i="1" dirty="0">
                <a:solidFill>
                  <a:prstClr val="black"/>
                </a:solidFill>
              </a:rPr>
              <a:t>Documente solicitate în etapa de contractare</a:t>
            </a:r>
            <a:endPar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9B1D4DE-4163-4ACD-8675-C21932EBBFF6}"/>
              </a:ext>
            </a:extLst>
          </p:cNvPr>
          <p:cNvGrpSpPr/>
          <p:nvPr/>
        </p:nvGrpSpPr>
        <p:grpSpPr>
          <a:xfrm>
            <a:off x="92075" y="6588925"/>
            <a:ext cx="10439400" cy="766621"/>
            <a:chOff x="677171" y="5886085"/>
            <a:chExt cx="11111049" cy="971915"/>
          </a:xfrm>
        </p:grpSpPr>
        <p:pic>
          <p:nvPicPr>
            <p:cNvPr id="9" name="ymail_attachmentIdc0991bef-7767-41d6-abb8-802c47018cce">
              <a:extLst>
                <a:ext uri="{FF2B5EF4-FFF2-40B4-BE49-F238E27FC236}">
                  <a16:creationId xmlns:a16="http://schemas.microsoft.com/office/drawing/2014/main" id="{8772E543-8101-4FBD-AD1E-CC1CF22AFC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931957A-891C-4BD6-9001-B0D480D468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110496B-1DA0-47C8-AC09-8B12694E1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2" name="Picture 11">
              <a:extLst>
                <a:ext uri="{FF2B5EF4-FFF2-40B4-BE49-F238E27FC236}">
                  <a16:creationId xmlns:a16="http://schemas.microsoft.com/office/drawing/2014/main" id="{79FE38DA-9E56-4BC2-AE28-B1DDB423529F}"/>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
        <p:nvSpPr>
          <p:cNvPr id="3" name="Rectangle 2">
            <a:extLst>
              <a:ext uri="{FF2B5EF4-FFF2-40B4-BE49-F238E27FC236}">
                <a16:creationId xmlns:a16="http://schemas.microsoft.com/office/drawing/2014/main" id="{80C3EB0E-19CC-4F67-9878-34621F2FF95F}"/>
              </a:ext>
            </a:extLst>
          </p:cNvPr>
          <p:cNvSpPr/>
          <p:nvPr/>
        </p:nvSpPr>
        <p:spPr>
          <a:xfrm>
            <a:off x="1387475" y="5089087"/>
            <a:ext cx="8652435" cy="1569660"/>
          </a:xfrm>
          <a:prstGeom prst="rect">
            <a:avLst/>
          </a:prstGeom>
        </p:spPr>
        <p:txBody>
          <a:bodyPr wrap="square">
            <a:spAutoFit/>
          </a:bodyPr>
          <a:lstStyle/>
          <a:p>
            <a:pPr algn="ctr">
              <a:spcAft>
                <a:spcPts val="600"/>
              </a:spcAft>
            </a:pPr>
            <a:r>
              <a:rPr lang="ro-RO" sz="2400" dirty="0">
                <a:latin typeface="Calibri" panose="020F0502020204030204" pitchFamily="34" charset="0"/>
                <a:ea typeface="Calibri" panose="020F0502020204030204" pitchFamily="34" charset="0"/>
                <a:cs typeface="Calibri" panose="020F0502020204030204" pitchFamily="34" charset="0"/>
              </a:rPr>
              <a:t>În cazul în care anumite documente își pierd valabilitatea pe parcursul procesului de evaluare sau prezintă erori materiale, AMPTJ/OI PTJ va solicita retransmiterea acestora în etapa de contractare.</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796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396875" y="1193801"/>
            <a:ext cx="9296400" cy="6324599"/>
          </a:xfrm>
        </p:spPr>
        <p:txBody>
          <a:bodyPr>
            <a:noAutofit/>
          </a:bodyPr>
          <a:lstStyle/>
          <a:p>
            <a:pPr marL="0" indent="0" algn="just">
              <a:buNone/>
            </a:pPr>
            <a:endParaRPr lang="en-US" sz="800" b="0" i="0" u="none" strike="noStrike" baseline="0" dirty="0">
              <a:solidFill>
                <a:srgbClr val="000000"/>
              </a:solidFill>
              <a:latin typeface="Arial" panose="020B0604020202020204" pitchFamily="34" charset="0"/>
              <a:cs typeface="Arial" panose="020B0604020202020204" pitchFamily="34" charset="0"/>
            </a:endParaRPr>
          </a:p>
          <a:p>
            <a:pPr marL="0" indent="0" algn="just">
              <a:spcBef>
                <a:spcPts val="600"/>
              </a:spcBef>
              <a:buNone/>
            </a:pPr>
            <a:endParaRPr lang="en-US" sz="800" b="0" i="0" u="none" strike="noStrike" baseline="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D0D8FC6-1BF0-2E7E-4AB6-7D733B79A955}"/>
              </a:ext>
            </a:extLst>
          </p:cNvPr>
          <p:cNvSpPr txBox="1"/>
          <p:nvPr/>
        </p:nvSpPr>
        <p:spPr>
          <a:xfrm>
            <a:off x="511175" y="929691"/>
            <a:ext cx="9677400" cy="5655138"/>
          </a:xfrm>
          <a:prstGeom prst="rect">
            <a:avLst/>
          </a:prstGeom>
          <a:noFill/>
        </p:spPr>
        <p:txBody>
          <a:bodyPr wrap="square">
            <a:spAutoFit/>
          </a:bodyPr>
          <a:lstStyle/>
          <a:p>
            <a:pPr algn="just">
              <a:lnSpc>
                <a:spcPct val="107000"/>
              </a:lnSpc>
              <a:spcAft>
                <a:spcPts val="600"/>
              </a:spcAft>
            </a:pPr>
            <a:r>
              <a:rPr lang="ro-RO" sz="2000" b="1" dirty="0">
                <a:effectLst/>
                <a:latin typeface="Calibri" panose="020F0502020204030204" pitchFamily="34" charset="0"/>
                <a:ea typeface="Calibri" panose="020F0502020204030204" pitchFamily="34" charset="0"/>
                <a:cs typeface="Calibri" panose="020F0502020204030204" pitchFamily="34" charset="0"/>
              </a:rPr>
              <a:t>Verificarea conformității administrative</a:t>
            </a:r>
            <a:r>
              <a:rPr lang="ro-RO" sz="2000" dirty="0">
                <a:effectLst/>
                <a:latin typeface="Calibri" panose="020F0502020204030204" pitchFamily="34" charset="0"/>
                <a:ea typeface="Calibri" panose="020F0502020204030204" pitchFamily="34" charset="0"/>
                <a:cs typeface="Calibri" panose="020F0502020204030204" pitchFamily="34" charset="0"/>
              </a:rPr>
              <a:t> este realizată automat prin sistemul informatic MySMIS2021/SMIS2021+, pe baza declarației unice.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ro-RO" sz="2000" dirty="0">
                <a:effectLst/>
                <a:latin typeface="Calibri" panose="020F0502020204030204" pitchFamily="34" charset="0"/>
                <a:ea typeface="Calibri" panose="020F0502020204030204" pitchFamily="34" charset="0"/>
                <a:cs typeface="Calibri" panose="020F0502020204030204" pitchFamily="34" charset="0"/>
              </a:rPr>
              <a:t>Verificarea conformității din perspectiva îndeplinirii  condițiilor de eligibilitate se realizează, </a:t>
            </a:r>
            <a:r>
              <a:rPr lang="ro-RO" sz="2000" b="1" dirty="0">
                <a:effectLst/>
                <a:latin typeface="Calibri" panose="020F0502020204030204" pitchFamily="34" charset="0"/>
                <a:ea typeface="Calibri" panose="020F0502020204030204" pitchFamily="34" charset="0"/>
                <a:cs typeface="Calibri" panose="020F0502020204030204" pitchFamily="34" charset="0"/>
              </a:rPr>
              <a:t>în etapa de contractare.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ro-RO" sz="2000" dirty="0">
                <a:effectLst/>
                <a:latin typeface="Calibri" panose="020F0502020204030204" pitchFamily="34" charset="0"/>
                <a:ea typeface="Calibri" panose="020F0502020204030204" pitchFamily="34" charset="0"/>
                <a:cs typeface="Calibri" panose="020F0502020204030204" pitchFamily="34" charset="0"/>
              </a:rPr>
              <a:t>Evaluarea tehnică şi financiară se realizează de către comisiile de evaluare constituite la nivelul OI PTJ</a:t>
            </a:r>
            <a:r>
              <a:rPr lang="ro-RO" sz="2000" b="1"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ro-RO"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Proiectele care obțin </a:t>
            </a:r>
            <a:r>
              <a:rPr lang="ro-RO"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pragul de excelență de cel puțin </a:t>
            </a: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75</a:t>
            </a:r>
            <a:r>
              <a:rPr lang="ro-RO"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puncte</a:t>
            </a:r>
            <a:r>
              <a:rPr lang="ro-RO"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și se încadrează în bugetul aferent fiecărui apel de proiecte sunt introduse direct în etapa de verificare contractuală.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ro-RO" sz="2000" dirty="0">
                <a:effectLst/>
                <a:latin typeface="Calibri" panose="020F0502020204030204" pitchFamily="34" charset="0"/>
                <a:ea typeface="Calibri" panose="020F0502020204030204" pitchFamily="34" charset="0"/>
                <a:cs typeface="Calibri" panose="020F0502020204030204" pitchFamily="34" charset="0"/>
              </a:rPr>
              <a:t>Proiectele care obțin un punctaj între </a:t>
            </a:r>
            <a:r>
              <a:rPr lang="ro-RO" sz="2000" b="1" dirty="0">
                <a:effectLst/>
                <a:latin typeface="Calibri" panose="020F0502020204030204" pitchFamily="34" charset="0"/>
                <a:ea typeface="Calibri" panose="020F0502020204030204" pitchFamily="34" charset="0"/>
                <a:cs typeface="Calibri" panose="020F0502020204030204" pitchFamily="34" charset="0"/>
              </a:rPr>
              <a:t>50 si </a:t>
            </a:r>
            <a:r>
              <a:rPr lang="en-US" sz="2000" b="1" dirty="0">
                <a:effectLst/>
                <a:latin typeface="Calibri" panose="020F0502020204030204" pitchFamily="34" charset="0"/>
                <a:ea typeface="Calibri" panose="020F0502020204030204" pitchFamily="34" charset="0"/>
                <a:cs typeface="Calibri" panose="020F0502020204030204" pitchFamily="34" charset="0"/>
              </a:rPr>
              <a:t>74</a:t>
            </a:r>
            <a:r>
              <a:rPr lang="ro-RO" sz="2000" b="1" dirty="0">
                <a:effectLst/>
                <a:latin typeface="Calibri" panose="020F0502020204030204" pitchFamily="34" charset="0"/>
                <a:ea typeface="Calibri" panose="020F0502020204030204" pitchFamily="34" charset="0"/>
                <a:cs typeface="Calibri" panose="020F0502020204030204" pitchFamily="34" charset="0"/>
              </a:rPr>
              <a:t> și nu se  încadrează în alocarea financiară</a:t>
            </a:r>
            <a:r>
              <a:rPr lang="ro-RO" sz="2000" dirty="0">
                <a:effectLst/>
                <a:latin typeface="Calibri" panose="020F0502020204030204" pitchFamily="34" charset="0"/>
                <a:ea typeface="Calibri" panose="020F0502020204030204" pitchFamily="34" charset="0"/>
                <a:cs typeface="Calibri" panose="020F0502020204030204" pitchFamily="34" charset="0"/>
              </a:rPr>
              <a:t> disponibilă vor fi incluse în </a:t>
            </a:r>
            <a:r>
              <a:rPr lang="ro-RO" sz="2000" b="1" dirty="0">
                <a:effectLst/>
                <a:latin typeface="Calibri" panose="020F0502020204030204" pitchFamily="34" charset="0"/>
                <a:ea typeface="Calibri" panose="020F0502020204030204" pitchFamily="34" charset="0"/>
                <a:cs typeface="Calibri" panose="020F0502020204030204" pitchFamily="34" charset="0"/>
              </a:rPr>
              <a:t>lista de rezervă</a:t>
            </a:r>
            <a:r>
              <a:rPr lang="en-US" sz="2000" b="1" dirty="0">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600"/>
              </a:spcAft>
            </a:pP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n-US" sz="2000" dirty="0" err="1">
                <a:latin typeface="Calibri" panose="020F0502020204030204" pitchFamily="34" charset="0"/>
                <a:ea typeface="Calibri" panose="020F0502020204030204" pitchFamily="34" charset="0"/>
                <a:cs typeface="Calibri" panose="020F0502020204030204" pitchFamily="34" charset="0"/>
              </a:rPr>
              <a:t>Proiectele</a:t>
            </a:r>
            <a:r>
              <a:rPr lang="ro-RO" sz="2000" dirty="0">
                <a:effectLst/>
                <a:latin typeface="Calibri" panose="020F0502020204030204" pitchFamily="34" charset="0"/>
                <a:ea typeface="Calibri" panose="020F0502020204030204" pitchFamily="34" charset="0"/>
                <a:cs typeface="Calibri" panose="020F0502020204030204" pitchFamily="34" charset="0"/>
              </a:rPr>
              <a:t> care obțin </a:t>
            </a:r>
            <a:r>
              <a:rPr lang="ro-RO" sz="2000" b="1" dirty="0">
                <a:effectLst/>
                <a:latin typeface="Calibri" panose="020F0502020204030204" pitchFamily="34" charset="0"/>
                <a:ea typeface="Calibri" panose="020F0502020204030204" pitchFamily="34" charset="0"/>
                <a:cs typeface="Calibri" panose="020F0502020204030204" pitchFamily="34" charset="0"/>
              </a:rPr>
              <a:t>mai puțin de 50 de puncte, pragul minim de calitate </a:t>
            </a:r>
            <a:r>
              <a:rPr lang="ro-RO" sz="2000" dirty="0">
                <a:effectLst/>
                <a:latin typeface="Calibri" panose="020F0502020204030204" pitchFamily="34" charset="0"/>
                <a:ea typeface="Calibri" panose="020F0502020204030204" pitchFamily="34" charset="0"/>
                <a:cs typeface="Calibri" panose="020F0502020204030204" pitchFamily="34" charset="0"/>
              </a:rPr>
              <a:t>sunt </a:t>
            </a:r>
            <a:r>
              <a:rPr lang="ro-RO" sz="2000" b="1" dirty="0">
                <a:effectLst/>
                <a:latin typeface="Calibri" panose="020F0502020204030204" pitchFamily="34" charset="0"/>
                <a:ea typeface="Calibri" panose="020F0502020204030204" pitchFamily="34" charset="0"/>
                <a:cs typeface="Calibri" panose="020F0502020204030204" pitchFamily="34" charset="0"/>
              </a:rPr>
              <a:t>respinse.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Top Corners One Rounded and One Snipped 7">
            <a:extLst>
              <a:ext uri="{FF2B5EF4-FFF2-40B4-BE49-F238E27FC236}">
                <a16:creationId xmlns:a16="http://schemas.microsoft.com/office/drawing/2014/main" id="{5546B486-6525-19D1-EE4C-E87897B108EE}"/>
              </a:ext>
            </a:extLst>
          </p:cNvPr>
          <p:cNvSpPr/>
          <p:nvPr/>
        </p:nvSpPr>
        <p:spPr bwMode="gray">
          <a:xfrm>
            <a:off x="528020" y="296569"/>
            <a:ext cx="9677399" cy="578203"/>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ctr" defTabSz="914400" rtl="0" eaLnBrk="1" fontAlgn="auto" latinLnBrk="0" hangingPunct="1">
              <a:lnSpc>
                <a:spcPct val="107000"/>
              </a:lnSpc>
              <a:spcBef>
                <a:spcPts val="1200"/>
              </a:spcBef>
              <a:spcAft>
                <a:spcPts val="1200"/>
              </a:spcAft>
              <a:buClrTx/>
              <a:buSzTx/>
              <a:buFontTx/>
              <a:buNone/>
              <a:tabLst/>
              <a:defRPr/>
            </a:pPr>
            <a:r>
              <a:rPr kumimoji="0" lang="ro-RO" sz="2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PROCESUL DE EVALUARE, SELECȚIE ȘI CONTRACTARE A PROIECTELOR</a:t>
            </a: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7C8237D9-5768-2658-64CD-4E19A40DA9CE}"/>
              </a:ext>
            </a:extLst>
          </p:cNvPr>
          <p:cNvGrpSpPr/>
          <p:nvPr/>
        </p:nvGrpSpPr>
        <p:grpSpPr>
          <a:xfrm>
            <a:off x="92075" y="6588925"/>
            <a:ext cx="10439400" cy="766621"/>
            <a:chOff x="677171" y="5886085"/>
            <a:chExt cx="11111049" cy="971915"/>
          </a:xfrm>
        </p:grpSpPr>
        <p:pic>
          <p:nvPicPr>
            <p:cNvPr id="6" name="ymail_attachmentIdc0991bef-7767-41d6-abb8-802c47018cce">
              <a:extLst>
                <a:ext uri="{FF2B5EF4-FFF2-40B4-BE49-F238E27FC236}">
                  <a16:creationId xmlns:a16="http://schemas.microsoft.com/office/drawing/2014/main" id="{554285DD-F564-6EF6-9671-B8CAED349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B7DEBA5-435C-9F1F-7E3E-708F89923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2DB7E00-2C88-D515-0C54-22EC4ADD6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0C334BD-6A1B-CF14-856F-27426E7B02FC}"/>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194627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F9830-9212-82E9-78C0-1E041515627B}"/>
              </a:ext>
            </a:extLst>
          </p:cNvPr>
          <p:cNvSpPr>
            <a:spLocks noGrp="1"/>
          </p:cNvSpPr>
          <p:nvPr>
            <p:ph sz="half" idx="1"/>
          </p:nvPr>
        </p:nvSpPr>
        <p:spPr>
          <a:xfrm>
            <a:off x="0" y="772126"/>
            <a:ext cx="10699749" cy="5928537"/>
          </a:xfrm>
          <a:solidFill>
            <a:srgbClr val="FAFFFA"/>
          </a:solidFill>
        </p:spPr>
        <p:txBody>
          <a:bodyPr>
            <a:normAutofit/>
          </a:bodyPr>
          <a:lstStyle/>
          <a:p>
            <a:r>
              <a:rPr lang="ro-RO" sz="2200" dirty="0"/>
              <a:t>În ultima zi lucrătoare a fiecărei luni calendaristice calculată de la data demarării etapei </a:t>
            </a:r>
            <a:r>
              <a:rPr lang="en-US" sz="2200" dirty="0"/>
              <a:t>ETF </a:t>
            </a:r>
            <a:r>
              <a:rPr lang="ro-RO" sz="2200" dirty="0"/>
              <a:t>pentru primul proiect depus, se va întocmi </a:t>
            </a:r>
            <a:r>
              <a:rPr lang="ro-RO" sz="2200" b="1" dirty="0"/>
              <a:t>o Listă intermediară a proiectelor evaluate</a:t>
            </a:r>
            <a:r>
              <a:rPr lang="ro-RO" sz="2200" dirty="0"/>
              <a:t> care va include proiectele depuse a căror evaluare a fost finalizată până la data respectivă, punctajul obținut în urma evaluării și valoarea eligibilă aprobată în urma evaluării. Proiectele vor fi ordonate descrescător, în funcție de punctajul obținut.</a:t>
            </a:r>
            <a:endParaRPr lang="en-US" sz="2200" dirty="0"/>
          </a:p>
          <a:p>
            <a:pPr marL="0" indent="0">
              <a:buNone/>
            </a:pPr>
            <a:r>
              <a:rPr lang="ro-RO" sz="2200" dirty="0"/>
              <a:t> </a:t>
            </a:r>
            <a:endParaRPr lang="en-US" sz="2200" dirty="0"/>
          </a:p>
          <a:p>
            <a:r>
              <a:rPr lang="ro-RO" sz="2200" dirty="0"/>
              <a:t>Prima lună calendaristică trebuie să cuprindă </a:t>
            </a:r>
            <a:r>
              <a:rPr lang="ro-RO" sz="2200" b="1" dirty="0"/>
              <a:t>minim 15 zile</a:t>
            </a:r>
            <a:r>
              <a:rPr lang="ro-RO" sz="2200" dirty="0"/>
              <a:t>, în caz contrar perioada respectivă se cumulează cu luna calendaristică următoare</a:t>
            </a:r>
            <a:endParaRPr lang="en-US" sz="2200" dirty="0"/>
          </a:p>
          <a:p>
            <a:pPr marL="0" indent="0">
              <a:buNone/>
            </a:pPr>
            <a:endParaRPr lang="en-US" sz="2200" dirty="0"/>
          </a:p>
          <a:p>
            <a:r>
              <a:rPr lang="ro-RO" sz="2200" dirty="0"/>
              <a:t>În prima lună calendaristică, vor intra în etapa de contractare, proiectele care au atins pragul de excelență de 75 de puncte și a căror valori eligibile nerambursabile solicitate însumate </a:t>
            </a:r>
            <a:r>
              <a:rPr lang="ro-RO" sz="2200" b="1" dirty="0"/>
              <a:t>nu depășesc 25% </a:t>
            </a:r>
            <a:r>
              <a:rPr lang="ro-RO" sz="2200" dirty="0"/>
              <a:t>din finanțarea disponibilă/apel. </a:t>
            </a:r>
            <a:endParaRPr lang="en-US" sz="2200" dirty="0"/>
          </a:p>
          <a:p>
            <a:pPr marL="0" indent="0">
              <a:buNone/>
            </a:pPr>
            <a:endParaRPr lang="en-US" sz="2200" dirty="0"/>
          </a:p>
          <a:p>
            <a:r>
              <a:rPr lang="ro-RO" sz="2200" dirty="0"/>
              <a:t>În cea </a:t>
            </a:r>
            <a:r>
              <a:rPr lang="ro-RO" sz="2200" b="1" dirty="0"/>
              <a:t>de-a doua lună calendaristică</a:t>
            </a:r>
            <a:r>
              <a:rPr lang="ro-RO" sz="2200" dirty="0"/>
              <a:t>, vor intra în etapa de contractare proiectele care ating pragul de excelență de 75 de puncte, </a:t>
            </a:r>
            <a:r>
              <a:rPr lang="en-US" sz="2200" dirty="0" err="1"/>
              <a:t>si</a:t>
            </a:r>
            <a:r>
              <a:rPr lang="en-US" sz="2200" dirty="0"/>
              <a:t> a </a:t>
            </a:r>
            <a:r>
              <a:rPr lang="en-US" sz="2200" dirty="0" err="1"/>
              <a:t>caror</a:t>
            </a:r>
            <a:r>
              <a:rPr lang="en-US" sz="2200" dirty="0"/>
              <a:t> </a:t>
            </a:r>
            <a:r>
              <a:rPr lang="ro-RO" sz="2200" dirty="0" err="1"/>
              <a:t>valoar</a:t>
            </a:r>
            <a:r>
              <a:rPr lang="en-US" sz="2200" dirty="0" err="1"/>
              <a:t>i</a:t>
            </a:r>
            <a:r>
              <a:rPr lang="ro-RO" sz="2200" dirty="0"/>
              <a:t> eligibil</a:t>
            </a:r>
            <a:r>
              <a:rPr lang="en-US" sz="2200" dirty="0"/>
              <a:t>e</a:t>
            </a:r>
            <a:r>
              <a:rPr lang="ro-RO" sz="2200" dirty="0"/>
              <a:t> nerambursabil</a:t>
            </a:r>
            <a:r>
              <a:rPr lang="en-US" sz="2200" dirty="0"/>
              <a:t>e solicitate</a:t>
            </a:r>
            <a:r>
              <a:rPr lang="ro-RO" sz="2200" dirty="0"/>
              <a:t>, însumat</a:t>
            </a:r>
            <a:r>
              <a:rPr lang="en-US" sz="2200" dirty="0"/>
              <a:t>e</a:t>
            </a:r>
            <a:r>
              <a:rPr lang="ro-RO" sz="2200" dirty="0"/>
              <a:t> cu cea a proiectelor contractate anterior, </a:t>
            </a:r>
            <a:r>
              <a:rPr lang="ro-RO" sz="2200" b="1" dirty="0"/>
              <a:t>nu </a:t>
            </a:r>
            <a:r>
              <a:rPr lang="ro-RO" sz="2200" b="1" dirty="0" err="1"/>
              <a:t>depășe</a:t>
            </a:r>
            <a:r>
              <a:rPr lang="en-US" sz="2200" b="1" dirty="0" err="1"/>
              <a:t>sc</a:t>
            </a:r>
            <a:r>
              <a:rPr lang="ro-RO" sz="2200" b="1" dirty="0"/>
              <a:t> 50% </a:t>
            </a:r>
            <a:r>
              <a:rPr lang="ro-RO" sz="2200" dirty="0"/>
              <a:t>din finanțarea disponibilă/apel</a:t>
            </a:r>
            <a:endParaRPr lang="en-US" sz="2200" dirty="0"/>
          </a:p>
        </p:txBody>
      </p:sp>
      <p:sp>
        <p:nvSpPr>
          <p:cNvPr id="5" name="Slide Number Placeholder 4">
            <a:extLst>
              <a:ext uri="{FF2B5EF4-FFF2-40B4-BE49-F238E27FC236}">
                <a16:creationId xmlns:a16="http://schemas.microsoft.com/office/drawing/2014/main" id="{CE6BA53B-5668-2E2D-8C6C-26006B2CFD1A}"/>
              </a:ext>
            </a:extLst>
          </p:cNvPr>
          <p:cNvSpPr>
            <a:spLocks noGrp="1"/>
          </p:cNvSpPr>
          <p:nvPr>
            <p:ph type="sldNum" sz="quarter" idx="12"/>
          </p:nvPr>
        </p:nvSpPr>
        <p:spPr/>
        <p:txBody>
          <a:bodyPr/>
          <a:lstStyle/>
          <a:p>
            <a:pPr marL="35905"/>
            <a:fld id="{81D60167-4931-47E6-BA6A-407CBD079E47}" type="slidenum">
              <a:rPr lang="en-US" smtClean="0"/>
              <a:pPr marL="35905"/>
              <a:t>23</a:t>
            </a:fld>
            <a:endParaRPr lang="en-US" dirty="0"/>
          </a:p>
        </p:txBody>
      </p:sp>
      <p:sp>
        <p:nvSpPr>
          <p:cNvPr id="8" name="Rectangle: Top Corners One Rounded and One Snipped 7">
            <a:extLst>
              <a:ext uri="{FF2B5EF4-FFF2-40B4-BE49-F238E27FC236}">
                <a16:creationId xmlns:a16="http://schemas.microsoft.com/office/drawing/2014/main" id="{C0A7E121-123C-44FA-9F45-C559FD98053F}"/>
              </a:ext>
            </a:extLst>
          </p:cNvPr>
          <p:cNvSpPr/>
          <p:nvPr/>
        </p:nvSpPr>
        <p:spPr bwMode="gray">
          <a:xfrm>
            <a:off x="1654174" y="185752"/>
            <a:ext cx="7391400" cy="457434"/>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ctr" defTabSz="914400" rtl="0" eaLnBrk="1" fontAlgn="auto" latinLnBrk="0" hangingPunct="1">
              <a:lnSpc>
                <a:spcPct val="107000"/>
              </a:lnSpc>
              <a:spcBef>
                <a:spcPts val="1200"/>
              </a:spcBef>
              <a:spcAft>
                <a:spcPts val="1200"/>
              </a:spcAft>
              <a:buClrTx/>
              <a:buSzTx/>
              <a:buFontTx/>
              <a:buNone/>
              <a:tabLst/>
              <a:defRPr/>
            </a:pP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Mecanisul</a:t>
            </a:r>
            <a:r>
              <a:rPr kumimoji="0" lang="en-US" sz="2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de  </a:t>
            </a: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selectie</a:t>
            </a:r>
            <a:r>
              <a:rPr kumimoji="0" lang="en-US" sz="2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 </a:t>
            </a: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proiectelor</a:t>
            </a: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CBFE22D9-C4D0-4DA3-BD9C-3B01058D2CDE}"/>
              </a:ext>
            </a:extLst>
          </p:cNvPr>
          <p:cNvGrpSpPr/>
          <p:nvPr/>
        </p:nvGrpSpPr>
        <p:grpSpPr>
          <a:xfrm>
            <a:off x="130174" y="6795544"/>
            <a:ext cx="10439400" cy="766621"/>
            <a:chOff x="677171" y="5886085"/>
            <a:chExt cx="11111049" cy="971915"/>
          </a:xfrm>
        </p:grpSpPr>
        <p:pic>
          <p:nvPicPr>
            <p:cNvPr id="10" name="ymail_attachmentIdc0991bef-7767-41d6-abb8-802c47018cce">
              <a:extLst>
                <a:ext uri="{FF2B5EF4-FFF2-40B4-BE49-F238E27FC236}">
                  <a16:creationId xmlns:a16="http://schemas.microsoft.com/office/drawing/2014/main" id="{A0EF1701-4795-407D-B2AA-CB80E91BD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6FC4045-2156-44C1-902D-8C5E5B0ED8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DBD5FE80-48FE-465E-A2B9-A257B0F264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3" name="Picture 12">
              <a:extLst>
                <a:ext uri="{FF2B5EF4-FFF2-40B4-BE49-F238E27FC236}">
                  <a16:creationId xmlns:a16="http://schemas.microsoft.com/office/drawing/2014/main" id="{F3979D11-65FF-4A07-8C18-F072CC8E76F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409361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F9830-9212-82E9-78C0-1E041515627B}"/>
              </a:ext>
            </a:extLst>
          </p:cNvPr>
          <p:cNvSpPr>
            <a:spLocks noGrp="1"/>
          </p:cNvSpPr>
          <p:nvPr>
            <p:ph sz="half" idx="1"/>
          </p:nvPr>
        </p:nvSpPr>
        <p:spPr>
          <a:xfrm>
            <a:off x="-1" y="1232552"/>
            <a:ext cx="10699749" cy="5928537"/>
          </a:xfrm>
          <a:solidFill>
            <a:srgbClr val="FAFFFA"/>
          </a:solidFill>
        </p:spPr>
        <p:txBody>
          <a:bodyPr>
            <a:normAutofit/>
          </a:bodyPr>
          <a:lstStyle/>
          <a:p>
            <a:r>
              <a:rPr lang="ro-RO" sz="2200" dirty="0"/>
              <a:t>Similar se va proceda și în cea de-a treia lună, urmând ca procesul de contractare să se desfășoare </a:t>
            </a:r>
            <a:r>
              <a:rPr lang="ro-RO" sz="2200" b="1" dirty="0"/>
              <a:t>până la limita de 75% </a:t>
            </a:r>
            <a:r>
              <a:rPr lang="ro-RO" sz="2200" dirty="0"/>
              <a:t>din finanțarea disponibilă/apel.  </a:t>
            </a:r>
            <a:endParaRPr lang="en-US" sz="2200" dirty="0"/>
          </a:p>
          <a:p>
            <a:pPr marL="0" indent="0">
              <a:buNone/>
            </a:pPr>
            <a:endParaRPr lang="en-US" sz="2200" dirty="0"/>
          </a:p>
          <a:p>
            <a:r>
              <a:rPr lang="ro-RO" sz="2200" dirty="0"/>
              <a:t>În cea de-a patra lună, se va aplica aceeași metodologie, urmând ca procesul de contractare să se desfășoare </a:t>
            </a:r>
            <a:r>
              <a:rPr lang="ro-RO" sz="2200" b="1" dirty="0"/>
              <a:t>până la limita de 90% </a:t>
            </a:r>
            <a:r>
              <a:rPr lang="ro-RO" sz="2200" dirty="0"/>
              <a:t>din finanțarea disponibilă/apel.  Diferența de 10% se va utiliza pentru ajustarea contractării proiectelor peste pragul de excelență în ordine descărcătoare a punctajului. </a:t>
            </a:r>
            <a:endParaRPr lang="en-US" sz="2200" dirty="0"/>
          </a:p>
          <a:p>
            <a:pPr marL="0" indent="0">
              <a:buNone/>
            </a:pPr>
            <a:endParaRPr lang="en-US" sz="2200" dirty="0"/>
          </a:p>
          <a:p>
            <a:r>
              <a:rPr lang="ro-RO" sz="2200" dirty="0"/>
              <a:t>La finalul etapei de evaluare tehnică și financiară, proiectele care nu au fost contractate în etapele anterioare, dar care ating sau depășesc pragul de calitate de 50 de puncte vor fi ierarhizate în ordinea punctajelor obținute și vor fi introduse în procesul de aprobare și contractate în ordine descrescătoare a punctajelor obținute (începând cu proiectul/ele ce au obținut punctajul cel mai ridicat) până la epuizarea finanțării disponibile.</a:t>
            </a:r>
            <a:endParaRPr lang="en-US" sz="2200" dirty="0"/>
          </a:p>
        </p:txBody>
      </p:sp>
      <p:sp>
        <p:nvSpPr>
          <p:cNvPr id="5" name="Slide Number Placeholder 4">
            <a:extLst>
              <a:ext uri="{FF2B5EF4-FFF2-40B4-BE49-F238E27FC236}">
                <a16:creationId xmlns:a16="http://schemas.microsoft.com/office/drawing/2014/main" id="{CE6BA53B-5668-2E2D-8C6C-26006B2CFD1A}"/>
              </a:ext>
            </a:extLst>
          </p:cNvPr>
          <p:cNvSpPr>
            <a:spLocks noGrp="1"/>
          </p:cNvSpPr>
          <p:nvPr>
            <p:ph type="sldNum" sz="quarter" idx="12"/>
          </p:nvPr>
        </p:nvSpPr>
        <p:spPr/>
        <p:txBody>
          <a:bodyPr/>
          <a:lstStyle/>
          <a:p>
            <a:pPr marL="35905"/>
            <a:fld id="{81D60167-4931-47E6-BA6A-407CBD079E47}" type="slidenum">
              <a:rPr lang="en-US" smtClean="0"/>
              <a:pPr marL="35905"/>
              <a:t>24</a:t>
            </a:fld>
            <a:endParaRPr lang="en-US" dirty="0"/>
          </a:p>
        </p:txBody>
      </p:sp>
      <p:sp>
        <p:nvSpPr>
          <p:cNvPr id="8" name="Rectangle: Top Corners One Rounded and One Snipped 7">
            <a:extLst>
              <a:ext uri="{FF2B5EF4-FFF2-40B4-BE49-F238E27FC236}">
                <a16:creationId xmlns:a16="http://schemas.microsoft.com/office/drawing/2014/main" id="{C0A7E121-123C-44FA-9F45-C559FD98053F}"/>
              </a:ext>
            </a:extLst>
          </p:cNvPr>
          <p:cNvSpPr/>
          <p:nvPr/>
        </p:nvSpPr>
        <p:spPr bwMode="gray">
          <a:xfrm>
            <a:off x="1654174" y="187669"/>
            <a:ext cx="7391400" cy="457434"/>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ctr" defTabSz="914400" rtl="0" eaLnBrk="1" fontAlgn="auto" latinLnBrk="0" hangingPunct="1">
              <a:lnSpc>
                <a:spcPct val="107000"/>
              </a:lnSpc>
              <a:spcBef>
                <a:spcPts val="1200"/>
              </a:spcBef>
              <a:spcAft>
                <a:spcPts val="1200"/>
              </a:spcAft>
              <a:buClrTx/>
              <a:buSzTx/>
              <a:buFontTx/>
              <a:buNone/>
              <a:tabLst/>
              <a:defRPr/>
            </a:pP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Mecanisul</a:t>
            </a:r>
            <a:r>
              <a:rPr kumimoji="0" lang="en-US" sz="2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de  </a:t>
            </a: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selectie</a:t>
            </a:r>
            <a:r>
              <a:rPr kumimoji="0" lang="en-US" sz="2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 </a:t>
            </a:r>
            <a:r>
              <a:rPr kumimoji="0" lang="en-US" sz="2400" b="1" i="1"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proiectelor</a:t>
            </a: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591A544-8601-4502-802F-6A52565CDFB3}"/>
              </a:ext>
            </a:extLst>
          </p:cNvPr>
          <p:cNvGrpSpPr/>
          <p:nvPr/>
        </p:nvGrpSpPr>
        <p:grpSpPr>
          <a:xfrm>
            <a:off x="92075" y="6588925"/>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8990C5B6-75B5-47B8-9760-C2815E9F73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C412FAA-7D1A-4B5D-BB3E-8422944A4A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1FC384E5-E299-4BEE-8BE5-1BDBDF984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1" name="Picture 10">
              <a:extLst>
                <a:ext uri="{FF2B5EF4-FFF2-40B4-BE49-F238E27FC236}">
                  <a16:creationId xmlns:a16="http://schemas.microsoft.com/office/drawing/2014/main" id="{E0171A98-C3C6-4D92-926E-86932305042D}"/>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414528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1616075" y="660400"/>
            <a:ext cx="7239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685800" indent="-228600" algn="just">
              <a:spcBef>
                <a:spcPts val="1200"/>
              </a:spcBef>
              <a:spcAft>
                <a:spcPts val="1200"/>
              </a:spcAft>
            </a:pPr>
            <a:r>
              <a:rPr lang="ro-RO" sz="2400" b="1"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ASPECTE PRIVIND MANAGEMENTUL FINANCIAR</a:t>
            </a:r>
            <a:endParaRPr lang="en-US" sz="2400" b="1"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31132" y="1339091"/>
            <a:ext cx="10286999" cy="5180643"/>
          </a:xfrm>
          <a:solidFill>
            <a:srgbClr val="FAFFFA"/>
          </a:solidFill>
        </p:spPr>
        <p:txBody>
          <a:bodyPr>
            <a:noAutofit/>
          </a:bodyPr>
          <a:lstStyle/>
          <a:p>
            <a:pPr marL="256581" indent="0" algn="just">
              <a:spcBef>
                <a:spcPts val="600"/>
              </a:spcBef>
              <a:spcAft>
                <a:spcPts val="600"/>
              </a:spcAft>
              <a:buNone/>
            </a:pPr>
            <a:r>
              <a:rPr lang="ro-RO" sz="2000" dirty="0">
                <a:effectLst/>
                <a:latin typeface="Calibri" panose="020F0502020204030204" pitchFamily="34" charset="0"/>
                <a:ea typeface="Calibri" panose="020F0502020204030204" pitchFamily="34" charset="0"/>
              </a:rPr>
              <a:t>Solicitantul se angajează, prin declarația unică, sa asigure necesarul de cofinanțare proprie, precum și necesarul de finanțare pentru acoperirea cheltuielilor neeligibile. Contribuția proprie totală a solicitantului poate proveni din surse proprii, </a:t>
            </a:r>
            <a:r>
              <a:rPr lang="ro-RO" sz="2000" b="1" dirty="0">
                <a:effectLst/>
                <a:latin typeface="Calibri" panose="020F0502020204030204" pitchFamily="34" charset="0"/>
                <a:ea typeface="Calibri" panose="020F0502020204030204" pitchFamily="34" charset="0"/>
              </a:rPr>
              <a:t>credite bancare</a:t>
            </a:r>
            <a:r>
              <a:rPr lang="ro-RO" sz="2000" dirty="0">
                <a:effectLst/>
                <a:latin typeface="Calibri" panose="020F0502020204030204" pitchFamily="34" charset="0"/>
                <a:ea typeface="Calibri" panose="020F0502020204030204" pitchFamily="34" charset="0"/>
              </a:rPr>
              <a:t>, orice altă sursă cu mențiunea că nu trebuie să facă obiectul unui ajutor de stat/</a:t>
            </a:r>
            <a:r>
              <a:rPr lang="ro-RO" sz="2000" dirty="0" err="1">
                <a:effectLst/>
                <a:latin typeface="Calibri" panose="020F0502020204030204" pitchFamily="34" charset="0"/>
                <a:ea typeface="Calibri" panose="020F0502020204030204" pitchFamily="34" charset="0"/>
              </a:rPr>
              <a:t>minimis</a:t>
            </a:r>
            <a:r>
              <a:rPr lang="ro-RO" sz="2000" dirty="0">
                <a:effectLst/>
                <a:latin typeface="Calibri" panose="020F0502020204030204" pitchFamily="34"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pPr marL="256581" indent="0" algn="just">
              <a:spcBef>
                <a:spcPts val="600"/>
              </a:spcBef>
              <a:spcAft>
                <a:spcPts val="600"/>
              </a:spcAft>
              <a:buNone/>
            </a:pPr>
            <a:endParaRPr lang="en-US" sz="2000" dirty="0">
              <a:effectLst/>
              <a:latin typeface="Calibri" panose="020F0502020204030204" pitchFamily="34" charset="0"/>
              <a:ea typeface="Calibri" panose="020F0502020204030204" pitchFamily="34" charset="0"/>
            </a:endParaRPr>
          </a:p>
          <a:p>
            <a:pPr marL="256581" indent="0" algn="just">
              <a:spcBef>
                <a:spcPts val="600"/>
              </a:spcBef>
              <a:spcAft>
                <a:spcPts val="600"/>
              </a:spcAft>
              <a:buNone/>
            </a:pPr>
            <a:r>
              <a:rPr lang="ro-RO" sz="2000" b="1" dirty="0">
                <a:effectLst/>
                <a:latin typeface="Calibri" panose="020F0502020204030204" pitchFamily="34" charset="0"/>
                <a:ea typeface="Calibri" panose="020F0502020204030204" pitchFamily="34" charset="0"/>
              </a:rPr>
              <a:t>Finanțarea va fi acordată, în baza cererilor de prefinanțare/ plată /rambursare</a:t>
            </a:r>
            <a:endParaRPr lang="en-US" sz="2000" b="1" dirty="0">
              <a:effectLst/>
              <a:latin typeface="Calibri" panose="020F0502020204030204" pitchFamily="34" charset="0"/>
              <a:ea typeface="Calibri" panose="020F0502020204030204" pitchFamily="34" charset="0"/>
            </a:endParaRPr>
          </a:p>
          <a:p>
            <a:pPr marL="256581" indent="0" algn="just">
              <a:spcBef>
                <a:spcPts val="600"/>
              </a:spcBef>
              <a:spcAft>
                <a:spcPts val="600"/>
              </a:spcAft>
              <a:buNone/>
            </a:pPr>
            <a:endParaRPr lang="en-US" sz="2000" b="1" dirty="0">
              <a:latin typeface="Calibri" panose="020F0502020204030204" pitchFamily="34" charset="0"/>
              <a:ea typeface="Calibri" panose="020F0502020204030204" pitchFamily="34" charset="0"/>
            </a:endParaRPr>
          </a:p>
          <a:p>
            <a:pPr marL="256581" indent="0" algn="just">
              <a:spcBef>
                <a:spcPts val="600"/>
              </a:spcBef>
              <a:spcAft>
                <a:spcPts val="600"/>
              </a:spcAft>
              <a:buNone/>
            </a:pPr>
            <a:r>
              <a:rPr lang="ro-RO" sz="2000" dirty="0">
                <a:effectLst/>
                <a:latin typeface="Calibri" panose="020F0502020204030204" pitchFamily="34" charset="0"/>
                <a:ea typeface="Calibri" panose="020F0502020204030204" pitchFamily="34" charset="0"/>
                <a:cs typeface="Calibri" panose="020F0502020204030204" pitchFamily="34" charset="0"/>
              </a:rPr>
              <a:t>Graficul </a:t>
            </a:r>
            <a:r>
              <a:rPr lang="ro-RO" sz="2000" dirty="0">
                <a:effectLst/>
                <a:latin typeface="Calibri" panose="020F0502020204030204" pitchFamily="34" charset="0"/>
                <a:ea typeface="Calibri" panose="020F0502020204030204" pitchFamily="34" charset="0"/>
              </a:rPr>
              <a:t>cererilor de prefinanțare/plată/ rambursare</a:t>
            </a:r>
            <a:r>
              <a:rPr lang="ro-RO" sz="2000" dirty="0">
                <a:effectLst/>
                <a:latin typeface="Calibri" panose="020F0502020204030204" pitchFamily="34" charset="0"/>
                <a:ea typeface="Calibri" panose="020F0502020204030204" pitchFamily="34" charset="0"/>
                <a:cs typeface="Calibri" panose="020F0502020204030204" pitchFamily="34" charset="0"/>
              </a:rPr>
              <a:t> este un document obligatoriu solicitat în etapa de contractare care conține calendarul estimat pentru transmiterea cererilor respective și corelarea cu valoarea nerambursabilă solicitată în cadrul proiectului.</a:t>
            </a:r>
            <a:endParaRPr lang="en-US" sz="2000" dirty="0">
              <a:effectLst/>
              <a:latin typeface="Calibri" panose="020F0502020204030204" pitchFamily="34" charset="0"/>
              <a:ea typeface="Calibri" panose="020F0502020204030204" pitchFamily="34" charset="0"/>
            </a:endParaRPr>
          </a:p>
          <a:p>
            <a:pPr marL="256581" indent="0" algn="just">
              <a:spcBef>
                <a:spcPts val="600"/>
              </a:spcBef>
              <a:spcAft>
                <a:spcPts val="600"/>
              </a:spcAft>
              <a:buNone/>
            </a:pPr>
            <a:endParaRPr lang="en-US" sz="2000" b="1" dirty="0">
              <a:effectLst/>
              <a:latin typeface="Calibri" panose="020F0502020204030204" pitchFamily="34" charset="0"/>
              <a:ea typeface="Calibri" panose="020F0502020204030204" pitchFamily="34" charset="0"/>
            </a:endParaRPr>
          </a:p>
          <a:p>
            <a:pPr marL="256581" indent="0" algn="just">
              <a:spcBef>
                <a:spcPts val="600"/>
              </a:spcBef>
              <a:spcAft>
                <a:spcPts val="600"/>
              </a:spcAft>
              <a:buNone/>
            </a:pPr>
            <a:endParaRPr lang="en-US" sz="1000" b="1"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9DEB2E96-5577-466B-BAEE-E30725FE0756}"/>
              </a:ext>
            </a:extLst>
          </p:cNvPr>
          <p:cNvGrpSpPr/>
          <p:nvPr/>
        </p:nvGrpSpPr>
        <p:grpSpPr>
          <a:xfrm>
            <a:off x="130175" y="6802579"/>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33470978-9013-4CE7-A541-81AA3266AD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690B2D7-33D4-4C89-BF30-C0718A0536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5CC703B-89DC-4A23-9B40-9E23588490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70A59C9-B7FD-45F9-91FD-A4D96FF6C735}"/>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187767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8000">
              <a:schemeClr val="accent6">
                <a:lumMod val="20000"/>
                <a:lumOff val="80000"/>
              </a:schemeClr>
            </a:gs>
            <a:gs pos="78500">
              <a:schemeClr val="accent6">
                <a:lumMod val="60000"/>
                <a:lumOff val="40000"/>
              </a:schemeClr>
            </a:gs>
            <a:gs pos="72000">
              <a:schemeClr val="accent6">
                <a:lumMod val="40000"/>
                <a:lumOff val="60000"/>
              </a:schemeClr>
            </a:gs>
            <a:gs pos="92000">
              <a:schemeClr val="accent6">
                <a:lumMod val="60000"/>
                <a:lumOff val="4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0E93E1-D92D-6AF3-0EB0-A973C9FA62FE}"/>
              </a:ext>
            </a:extLst>
          </p:cNvPr>
          <p:cNvSpPr txBox="1"/>
          <p:nvPr/>
        </p:nvSpPr>
        <p:spPr>
          <a:xfrm>
            <a:off x="1196975" y="2689880"/>
            <a:ext cx="8305800" cy="1938992"/>
          </a:xfrm>
          <a:prstGeom prst="rect">
            <a:avLst/>
          </a:prstGeom>
          <a:noFill/>
        </p:spPr>
        <p:txBody>
          <a:bodyPr wrap="square" rtlCol="0">
            <a:spAutoFit/>
          </a:bodyPr>
          <a:lstStyle/>
          <a:p>
            <a:pPr algn="ctr"/>
            <a:r>
              <a:rPr lang="en-US" sz="2400" dirty="0" err="1"/>
              <a:t>Prin</a:t>
            </a:r>
            <a:r>
              <a:rPr lang="en-US" sz="2400" dirty="0"/>
              <a:t> </a:t>
            </a:r>
            <a:r>
              <a:rPr lang="en-US" sz="2400" dirty="0" err="1"/>
              <a:t>intermediul</a:t>
            </a:r>
            <a:r>
              <a:rPr lang="en-US" sz="2400" dirty="0"/>
              <a:t> </a:t>
            </a:r>
            <a:r>
              <a:rPr lang="en-US" sz="2400" b="1" dirty="0"/>
              <a:t>help desk</a:t>
            </a:r>
            <a:r>
              <a:rPr lang="en-US" sz="2400" dirty="0"/>
              <a:t>, </a:t>
            </a:r>
          </a:p>
          <a:p>
            <a:pPr algn="ctr"/>
            <a:r>
              <a:rPr lang="en-US" sz="2400" dirty="0"/>
              <a:t>ADR SV Oltenia </a:t>
            </a:r>
            <a:r>
              <a:rPr lang="en-US" sz="2400" dirty="0" err="1"/>
              <a:t>acorda</a:t>
            </a:r>
            <a:r>
              <a:rPr lang="en-US" sz="2400" dirty="0"/>
              <a:t> </a:t>
            </a:r>
            <a:r>
              <a:rPr lang="en-US" sz="2400" dirty="0" err="1"/>
              <a:t>asistenta</a:t>
            </a:r>
            <a:r>
              <a:rPr lang="en-US" sz="2400" dirty="0"/>
              <a:t> </a:t>
            </a:r>
            <a:r>
              <a:rPr lang="en-US" sz="2400" dirty="0" err="1"/>
              <a:t>solicitantilor</a:t>
            </a:r>
            <a:r>
              <a:rPr lang="en-US" sz="2400" dirty="0"/>
              <a:t>/</a:t>
            </a:r>
            <a:r>
              <a:rPr lang="en-US" sz="2400" dirty="0" err="1"/>
              <a:t>beneficiarilor</a:t>
            </a:r>
            <a:r>
              <a:rPr lang="en-US" sz="2400" dirty="0"/>
              <a:t>.</a:t>
            </a:r>
          </a:p>
          <a:p>
            <a:endParaRPr lang="en-US" sz="2400" dirty="0"/>
          </a:p>
          <a:p>
            <a:pPr algn="ctr"/>
            <a:r>
              <a:rPr lang="en-US" sz="2400" dirty="0" err="1"/>
              <a:t>Solicitarile</a:t>
            </a:r>
            <a:r>
              <a:rPr lang="en-US" sz="2400" dirty="0"/>
              <a:t> de </a:t>
            </a:r>
            <a:r>
              <a:rPr lang="en-US" sz="2400" dirty="0" err="1"/>
              <a:t>informatii</a:t>
            </a:r>
            <a:r>
              <a:rPr lang="en-US" sz="2400" dirty="0"/>
              <a:t> </a:t>
            </a:r>
            <a:r>
              <a:rPr lang="en-US" sz="2400" dirty="0" err="1"/>
              <a:t>vor</a:t>
            </a:r>
            <a:r>
              <a:rPr lang="en-US" sz="2400" dirty="0"/>
              <a:t> fi </a:t>
            </a:r>
            <a:r>
              <a:rPr lang="en-US" sz="2400" dirty="0" err="1"/>
              <a:t>transmise</a:t>
            </a:r>
            <a:r>
              <a:rPr lang="en-US" sz="2400" dirty="0"/>
              <a:t> pe </a:t>
            </a:r>
            <a:r>
              <a:rPr lang="en-US" sz="2400" dirty="0" err="1"/>
              <a:t>adresa</a:t>
            </a:r>
            <a:r>
              <a:rPr lang="en-US" sz="2400" dirty="0"/>
              <a:t> de e-mail:  </a:t>
            </a:r>
            <a:r>
              <a:rPr lang="en-US" sz="2400" dirty="0">
                <a:hlinkClick r:id="rId2"/>
              </a:rPr>
              <a:t>office@adroltenia.ro</a:t>
            </a:r>
            <a:endParaRPr lang="en-US" sz="2400" dirty="0"/>
          </a:p>
        </p:txBody>
      </p:sp>
      <p:grpSp>
        <p:nvGrpSpPr>
          <p:cNvPr id="2" name="Group 1">
            <a:extLst>
              <a:ext uri="{FF2B5EF4-FFF2-40B4-BE49-F238E27FC236}">
                <a16:creationId xmlns:a16="http://schemas.microsoft.com/office/drawing/2014/main" id="{56460636-43A7-0B0B-84BC-8CAC880C3D32}"/>
              </a:ext>
            </a:extLst>
          </p:cNvPr>
          <p:cNvGrpSpPr/>
          <p:nvPr/>
        </p:nvGrpSpPr>
        <p:grpSpPr>
          <a:xfrm>
            <a:off x="96611" y="6458255"/>
            <a:ext cx="10439400" cy="766621"/>
            <a:chOff x="677171" y="5886085"/>
            <a:chExt cx="11111049" cy="971915"/>
          </a:xfrm>
        </p:grpSpPr>
        <p:pic>
          <p:nvPicPr>
            <p:cNvPr id="3" name="ymail_attachmentIdc0991bef-7767-41d6-abb8-802c47018cce">
              <a:extLst>
                <a:ext uri="{FF2B5EF4-FFF2-40B4-BE49-F238E27FC236}">
                  <a16:creationId xmlns:a16="http://schemas.microsoft.com/office/drawing/2014/main" id="{3A2633B5-76DB-17F8-B564-B89F8AB07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78D45D9-1EF8-409A-BF7E-618C37F710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4B64433-15BB-A05F-B62F-1F784E5BF3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8" name="Picture 7">
              <a:extLst>
                <a:ext uri="{FF2B5EF4-FFF2-40B4-BE49-F238E27FC236}">
                  <a16:creationId xmlns:a16="http://schemas.microsoft.com/office/drawing/2014/main" id="{0CDDB7CF-938F-DFB1-A40E-E913FB06CD82}"/>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
        <p:nvSpPr>
          <p:cNvPr id="9" name="AutoShape 2" descr="HelpDesk">
            <a:extLst>
              <a:ext uri="{FF2B5EF4-FFF2-40B4-BE49-F238E27FC236}">
                <a16:creationId xmlns:a16="http://schemas.microsoft.com/office/drawing/2014/main" id="{F8AAEB7B-0489-CDA9-69B3-BB82DC008ED2}"/>
              </a:ext>
            </a:extLst>
          </p:cNvPr>
          <p:cNvSpPr>
            <a:spLocks noChangeAspect="1" noChangeArrowheads="1"/>
          </p:cNvSpPr>
          <p:nvPr/>
        </p:nvSpPr>
        <p:spPr bwMode="auto">
          <a:xfrm>
            <a:off x="5197475" y="3632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101B1D8F-FDB7-CEFD-5F53-F9028AC74B5A}"/>
              </a:ext>
            </a:extLst>
          </p:cNvPr>
          <p:cNvPicPr>
            <a:picLocks noChangeAspect="1"/>
          </p:cNvPicPr>
          <p:nvPr/>
        </p:nvPicPr>
        <p:blipFill>
          <a:blip r:embed="rId7"/>
          <a:stretch>
            <a:fillRect/>
          </a:stretch>
        </p:blipFill>
        <p:spPr>
          <a:xfrm>
            <a:off x="2701925" y="1280844"/>
            <a:ext cx="4991100" cy="91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Help Images - Free Download on Freepik">
            <a:extLst>
              <a:ext uri="{FF2B5EF4-FFF2-40B4-BE49-F238E27FC236}">
                <a16:creationId xmlns:a16="http://schemas.microsoft.com/office/drawing/2014/main" id="{52DF6533-FDE5-924C-23BF-04A5995A17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3471" y="344324"/>
            <a:ext cx="2832003" cy="1611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hriving Business Images - Free Download on Freepik">
            <a:extLst>
              <a:ext uri="{FF2B5EF4-FFF2-40B4-BE49-F238E27FC236}">
                <a16:creationId xmlns:a16="http://schemas.microsoft.com/office/drawing/2014/main" id="{EE9115D2-C000-B11D-FE50-F01F83353F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393" y="369829"/>
            <a:ext cx="2390775" cy="1914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8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bright="70000" contrast="-70000"/>
          </a:blip>
          <a:srcRect/>
          <a:stretch>
            <a:fillRect l="-3000" r="-3000"/>
          </a:stretch>
        </a:blipFill>
        <a:effectLst/>
      </p:bgPr>
    </p:bg>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xfrm>
            <a:off x="24328210" y="10023421"/>
            <a:ext cx="1215873" cy="180101"/>
          </a:xfrm>
          <a:prstGeom prst="rect">
            <a:avLst/>
          </a:prstGeom>
        </p:spPr>
        <p:txBody>
          <a:bodyPr vert="horz" wrap="square" lIns="0" tIns="0" rIns="0" bIns="0" rtlCol="0" anchor="ctr">
            <a:spAutoFit/>
          </a:bodyPr>
          <a:lstStyle/>
          <a:p>
            <a:pPr marL="35905"/>
            <a:fld id="{81D60167-4931-47E6-BA6A-407CBD079E47}" type="slidenum">
              <a:rPr dirty="0"/>
              <a:pPr marL="35905"/>
              <a:t>27</a:t>
            </a:fld>
            <a:endParaRPr dirty="0"/>
          </a:p>
        </p:txBody>
      </p:sp>
      <p:sp>
        <p:nvSpPr>
          <p:cNvPr id="2" name="Title 1">
            <a:extLst>
              <a:ext uri="{FF2B5EF4-FFF2-40B4-BE49-F238E27FC236}">
                <a16:creationId xmlns:a16="http://schemas.microsoft.com/office/drawing/2014/main" id="{31C6E398-1D2A-8EC9-3C79-7467B4BC01A2}"/>
              </a:ext>
            </a:extLst>
          </p:cNvPr>
          <p:cNvSpPr txBox="1">
            <a:spLocks/>
          </p:cNvSpPr>
          <p:nvPr/>
        </p:nvSpPr>
        <p:spPr bwMode="auto">
          <a:xfrm>
            <a:off x="-164218" y="6556492"/>
            <a:ext cx="4703586" cy="994742"/>
          </a:xfrm>
          <a:prstGeom prst="rect">
            <a:avLst/>
          </a:prstGeom>
          <a:ln>
            <a:miter lim="800000"/>
            <a:headEnd/>
            <a:tailEnd/>
          </a:ln>
        </p:spPr>
        <p:txBody>
          <a:bodyPr vert="horz" wrap="square" lIns="60186" tIns="30093" rIns="60186" bIns="30093" numCol="1" anchor="t" anchorCtr="0" compatLnSpc="1">
            <a:prstTxWarp prst="textNoShape">
              <a:avLst/>
            </a:prstTxWarp>
          </a:bodyPr>
          <a:lstStyle/>
          <a:p>
            <a:pPr algn="ctr">
              <a:spcBef>
                <a:spcPct val="0"/>
              </a:spcBef>
              <a:defRPr/>
            </a:pPr>
            <a:r>
              <a:rPr lang="ro-RO" sz="4400" b="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Vă mulțumim!</a:t>
            </a:r>
          </a:p>
        </p:txBody>
      </p:sp>
      <p:pic>
        <p:nvPicPr>
          <p:cNvPr id="5" name="Picture 6" descr="adr4 modificat">
            <a:extLst>
              <a:ext uri="{FF2B5EF4-FFF2-40B4-BE49-F238E27FC236}">
                <a16:creationId xmlns:a16="http://schemas.microsoft.com/office/drawing/2014/main" id="{E78813BE-3D56-2467-8F2F-694BD83787D8}"/>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4475" y="4699000"/>
            <a:ext cx="4191000" cy="1650204"/>
          </a:xfrm>
          <a:prstGeom prst="rect">
            <a:avLst/>
          </a:prstGeom>
          <a:noFill/>
          <a:ln w="9525">
            <a:noFill/>
            <a:miter lim="800000"/>
            <a:headEnd/>
            <a:tailEnd/>
          </a:ln>
        </p:spPr>
      </p:pic>
      <p:sp>
        <p:nvSpPr>
          <p:cNvPr id="3" name="Title 1">
            <a:extLst>
              <a:ext uri="{FF2B5EF4-FFF2-40B4-BE49-F238E27FC236}">
                <a16:creationId xmlns:a16="http://schemas.microsoft.com/office/drawing/2014/main" id="{FBFAE0D3-A31F-894E-F6A5-BAD10D6CA406}"/>
              </a:ext>
            </a:extLst>
          </p:cNvPr>
          <p:cNvSpPr txBox="1">
            <a:spLocks/>
          </p:cNvSpPr>
          <p:nvPr/>
        </p:nvSpPr>
        <p:spPr bwMode="auto">
          <a:xfrm>
            <a:off x="1158875" y="548439"/>
            <a:ext cx="8382000" cy="689942"/>
          </a:xfrm>
          <a:prstGeom prst="rect">
            <a:avLst/>
          </a:prstGeom>
          <a:ln>
            <a:miter lim="800000"/>
            <a:headEnd/>
            <a:tailEnd/>
          </a:ln>
        </p:spPr>
        <p:txBody>
          <a:bodyPr vert="horz" wrap="square" lIns="60186" tIns="30093" rIns="60186" bIns="30093" numCol="1" anchor="t" anchorCtr="0" compatLnSpc="1">
            <a:prstTxWarp prst="textNoShape">
              <a:avLst/>
            </a:prstTxWarp>
          </a:bodyPr>
          <a:lstStyle/>
          <a:p>
            <a:pPr algn="ctr">
              <a:spcBef>
                <a:spcPct val="0"/>
              </a:spcBef>
              <a:defRPr/>
            </a:pPr>
            <a:endParaRPr lang="ro-RO" sz="4400" b="1" dirty="0">
              <a:solidFill>
                <a:srgbClr val="33CC33"/>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5056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456364-FA38-0E93-62A9-5B971DC6EC47}"/>
              </a:ext>
            </a:extLst>
          </p:cNvPr>
          <p:cNvSpPr>
            <a:spLocks noGrp="1"/>
          </p:cNvSpPr>
          <p:nvPr>
            <p:ph type="sldNum" sz="quarter" idx="12"/>
          </p:nvPr>
        </p:nvSpPr>
        <p:spPr/>
        <p:txBody>
          <a:bodyPr/>
          <a:lstStyle/>
          <a:p>
            <a:pPr marL="35905"/>
            <a:fld id="{81D60167-4931-47E6-BA6A-407CBD079E47}" type="slidenum">
              <a:rPr lang="en-US" smtClean="0"/>
              <a:pPr marL="35905"/>
              <a:t>3</a:t>
            </a:fld>
            <a:endParaRPr lang="en-US" dirty="0"/>
          </a:p>
        </p:txBody>
      </p:sp>
      <p:graphicFrame>
        <p:nvGraphicFramePr>
          <p:cNvPr id="12" name="Content Placeholder 11">
            <a:extLst>
              <a:ext uri="{FF2B5EF4-FFF2-40B4-BE49-F238E27FC236}">
                <a16:creationId xmlns:a16="http://schemas.microsoft.com/office/drawing/2014/main" id="{2788EBC3-9751-63EA-5BBC-533C81A46FB6}"/>
              </a:ext>
            </a:extLst>
          </p:cNvPr>
          <p:cNvGraphicFramePr>
            <a:graphicFrameLocks noGrp="1"/>
          </p:cNvGraphicFramePr>
          <p:nvPr>
            <p:ph sz="half" idx="1"/>
            <p:extLst>
              <p:ext uri="{D42A27DB-BD31-4B8C-83A1-F6EECF244321}">
                <p14:modId xmlns:p14="http://schemas.microsoft.com/office/powerpoint/2010/main" val="3462127515"/>
              </p:ext>
            </p:extLst>
          </p:nvPr>
        </p:nvGraphicFramePr>
        <p:xfrm>
          <a:off x="794424" y="1475254"/>
          <a:ext cx="9147735" cy="2602992"/>
        </p:xfrm>
        <a:graphic>
          <a:graphicData uri="http://schemas.openxmlformats.org/drawingml/2006/table">
            <a:tbl>
              <a:tblPr firstRow="1" bandRow="1">
                <a:tableStyleId>{912C8C85-51F0-491E-9774-3900AFEF0FD7}</a:tableStyleId>
              </a:tblPr>
              <a:tblGrid>
                <a:gridCol w="1829546">
                  <a:extLst>
                    <a:ext uri="{9D8B030D-6E8A-4147-A177-3AD203B41FA5}">
                      <a16:colId xmlns:a16="http://schemas.microsoft.com/office/drawing/2014/main" val="359177201"/>
                    </a:ext>
                  </a:extLst>
                </a:gridCol>
                <a:gridCol w="1829548">
                  <a:extLst>
                    <a:ext uri="{9D8B030D-6E8A-4147-A177-3AD203B41FA5}">
                      <a16:colId xmlns:a16="http://schemas.microsoft.com/office/drawing/2014/main" val="2412224168"/>
                    </a:ext>
                  </a:extLst>
                </a:gridCol>
                <a:gridCol w="1829547">
                  <a:extLst>
                    <a:ext uri="{9D8B030D-6E8A-4147-A177-3AD203B41FA5}">
                      <a16:colId xmlns:a16="http://schemas.microsoft.com/office/drawing/2014/main" val="3563796603"/>
                    </a:ext>
                  </a:extLst>
                </a:gridCol>
                <a:gridCol w="1829547">
                  <a:extLst>
                    <a:ext uri="{9D8B030D-6E8A-4147-A177-3AD203B41FA5}">
                      <a16:colId xmlns:a16="http://schemas.microsoft.com/office/drawing/2014/main" val="743589293"/>
                    </a:ext>
                  </a:extLst>
                </a:gridCol>
                <a:gridCol w="1829547">
                  <a:extLst>
                    <a:ext uri="{9D8B030D-6E8A-4147-A177-3AD203B41FA5}">
                      <a16:colId xmlns:a16="http://schemas.microsoft.com/office/drawing/2014/main" val="395887021"/>
                    </a:ext>
                  </a:extLst>
                </a:gridCol>
              </a:tblGrid>
              <a:tr h="378089">
                <a:tc rowSpan="2">
                  <a:txBody>
                    <a:bodyPr/>
                    <a:lstStyle/>
                    <a:p>
                      <a:pPr algn="ctr"/>
                      <a:r>
                        <a:rPr lang="ro-RO" sz="2000" b="1" kern="1200" dirty="0">
                          <a:solidFill>
                            <a:schemeClr val="lt1"/>
                          </a:solidFill>
                          <a:effectLst/>
                        </a:rPr>
                        <a:t> </a:t>
                      </a:r>
                      <a:endParaRPr lang="en-US" sz="2000" b="1" kern="1200" dirty="0">
                        <a:solidFill>
                          <a:schemeClr val="lt1"/>
                        </a:solidFill>
                        <a:effectLst/>
                      </a:endParaRPr>
                    </a:p>
                    <a:p>
                      <a:pPr algn="ctr"/>
                      <a:r>
                        <a:rPr lang="ro-RO" sz="2000" b="1" kern="1200" dirty="0">
                          <a:solidFill>
                            <a:schemeClr val="lt1"/>
                          </a:solidFill>
                          <a:effectLst/>
                        </a:rPr>
                        <a:t>Ape</a:t>
                      </a:r>
                      <a:r>
                        <a:rPr lang="en-US" sz="2000" b="1" kern="1200" dirty="0">
                          <a:solidFill>
                            <a:schemeClr val="lt1"/>
                          </a:solidFill>
                          <a:effectLst/>
                        </a:rPr>
                        <a:t>l</a:t>
                      </a:r>
                      <a:endParaRPr lang="en-US" sz="2000" dirty="0"/>
                    </a:p>
                  </a:txBody>
                  <a:tcPr/>
                </a:tc>
                <a:tc gridSpan="4">
                  <a:txBody>
                    <a:bodyPr/>
                    <a:lstStyle/>
                    <a:p>
                      <a:r>
                        <a:rPr lang="en-US" sz="2000" dirty="0"/>
                        <a:t>                            </a:t>
                      </a:r>
                      <a:r>
                        <a:rPr lang="en-US" sz="2000" dirty="0" err="1"/>
                        <a:t>Ajutor</a:t>
                      </a:r>
                      <a:r>
                        <a:rPr lang="en-US" sz="2000" dirty="0"/>
                        <a:t> de stat regional                      </a:t>
                      </a:r>
                      <a:r>
                        <a:rPr lang="en-US" sz="2000" dirty="0" err="1"/>
                        <a:t>Ajutor</a:t>
                      </a:r>
                      <a:r>
                        <a:rPr lang="en-US" sz="2000" dirty="0"/>
                        <a:t> de minimis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05559575"/>
                  </a:ext>
                </a:extLst>
              </a:tr>
              <a:tr h="552592">
                <a:tc vMerge="1">
                  <a:txBody>
                    <a:bodyPr/>
                    <a:lstStyle/>
                    <a:p>
                      <a:endParaRPr lang="en-US"/>
                    </a:p>
                  </a:txBody>
                  <a:tcPr/>
                </a:tc>
                <a:tc>
                  <a:txBody>
                    <a:bodyPr/>
                    <a:lstStyle/>
                    <a:p>
                      <a:r>
                        <a:rPr lang="en-US" sz="1600" b="1" dirty="0" err="1"/>
                        <a:t>Microintreprinderi</a:t>
                      </a:r>
                      <a:endParaRPr lang="en-US" sz="1600" b="1" dirty="0"/>
                    </a:p>
                  </a:txBody>
                  <a:tcPr/>
                </a:tc>
                <a:tc>
                  <a:txBody>
                    <a:bodyPr/>
                    <a:lstStyle/>
                    <a:p>
                      <a:r>
                        <a:rPr lang="en-US" sz="1600" b="1" dirty="0" err="1"/>
                        <a:t>Intreprinderi</a:t>
                      </a:r>
                      <a:r>
                        <a:rPr lang="en-US" sz="1600" b="1" dirty="0"/>
                        <a:t> </a:t>
                      </a:r>
                      <a:r>
                        <a:rPr lang="en-US" sz="1600" b="1" dirty="0" err="1"/>
                        <a:t>mici</a:t>
                      </a:r>
                      <a:endParaRPr lang="en-US" sz="1600" b="1" dirty="0"/>
                    </a:p>
                  </a:txBody>
                  <a:tcPr/>
                </a:tc>
                <a:tc>
                  <a:txBody>
                    <a:bodyPr/>
                    <a:lstStyle/>
                    <a:p>
                      <a:pPr marL="0" marR="0" lvl="0" indent="0" algn="l" defTabSz="802477" rtl="0" eaLnBrk="1" fontAlgn="auto" latinLnBrk="0" hangingPunct="1">
                        <a:lnSpc>
                          <a:spcPct val="100000"/>
                        </a:lnSpc>
                        <a:spcBef>
                          <a:spcPts val="0"/>
                        </a:spcBef>
                        <a:spcAft>
                          <a:spcPts val="0"/>
                        </a:spcAft>
                        <a:buClrTx/>
                        <a:buSzTx/>
                        <a:buFontTx/>
                        <a:buNone/>
                        <a:tabLst/>
                        <a:defRPr/>
                      </a:pPr>
                      <a:r>
                        <a:rPr lang="en-US" sz="1600" b="1" dirty="0" err="1"/>
                        <a:t>Intreprinderi</a:t>
                      </a:r>
                      <a:r>
                        <a:rPr lang="en-US" sz="1600" b="1" dirty="0"/>
                        <a:t> </a:t>
                      </a:r>
                      <a:r>
                        <a:rPr lang="en-US" sz="1600" b="1" dirty="0" err="1"/>
                        <a:t>mici</a:t>
                      </a:r>
                      <a:endParaRPr lang="en-US" sz="1600" b="1" dirty="0"/>
                    </a:p>
                    <a:p>
                      <a:endParaRPr lang="en-US" sz="1600" b="1" dirty="0"/>
                    </a:p>
                  </a:txBody>
                  <a:tcPr/>
                </a:tc>
                <a:tc>
                  <a:txBody>
                    <a:bodyPr/>
                    <a:lstStyle/>
                    <a:p>
                      <a:endParaRPr lang="en-US" dirty="0"/>
                    </a:p>
                  </a:txBody>
                  <a:tcPr/>
                </a:tc>
                <a:extLst>
                  <a:ext uri="{0D108BD9-81ED-4DB2-BD59-A6C34878D82A}">
                    <a16:rowId xmlns:a16="http://schemas.microsoft.com/office/drawing/2014/main" val="2074736035"/>
                  </a:ext>
                </a:extLst>
              </a:tr>
              <a:tr h="776537">
                <a:tc>
                  <a:txBody>
                    <a:bodyPr/>
                    <a:lstStyle/>
                    <a:p>
                      <a:r>
                        <a:rPr lang="ro-RO" sz="1580" kern="1200" dirty="0">
                          <a:solidFill>
                            <a:schemeClr val="dk1"/>
                          </a:solidFill>
                          <a:effectLst/>
                        </a:rPr>
                        <a:t>PTJ/P1/1.1/1.A/GJ (investiții productive IMM)</a:t>
                      </a:r>
                      <a:endParaRPr lang="en-US" dirty="0"/>
                    </a:p>
                  </a:txBody>
                  <a:tcPr/>
                </a:tc>
                <a:tc>
                  <a:txBody>
                    <a:bodyPr/>
                    <a:lstStyle/>
                    <a:p>
                      <a:pPr algn="ctr"/>
                      <a:r>
                        <a:rPr lang="en-US" sz="1800" b="1" dirty="0"/>
                        <a:t>75 %</a:t>
                      </a: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prstClr val="black"/>
                          </a:solidFill>
                          <a:effectLst/>
                          <a:uLnTx/>
                          <a:uFillTx/>
                        </a:rPr>
                        <a:t>75 %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prstClr val="black"/>
                          </a:solidFill>
                          <a:effectLst/>
                          <a:uLnTx/>
                          <a:uFillTx/>
                        </a:rPr>
                        <a:t>75 %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lang="en-US" sz="1800" b="1" dirty="0"/>
                        <a:t>90 %</a:t>
                      </a:r>
                    </a:p>
                    <a:p>
                      <a:pPr algn="ctr"/>
                      <a:endParaRPr lang="en-US" sz="1800" b="1" dirty="0"/>
                    </a:p>
                  </a:txBody>
                  <a:tcPr/>
                </a:tc>
                <a:extLst>
                  <a:ext uri="{0D108BD9-81ED-4DB2-BD59-A6C34878D82A}">
                    <a16:rowId xmlns:a16="http://schemas.microsoft.com/office/drawing/2014/main" val="3775210488"/>
                  </a:ext>
                </a:extLst>
              </a:tr>
              <a:tr h="776537">
                <a:tc>
                  <a:txBody>
                    <a:bodyPr/>
                    <a:lstStyle/>
                    <a:p>
                      <a:r>
                        <a:rPr lang="ro-RO" sz="1580" kern="1200" dirty="0">
                          <a:solidFill>
                            <a:schemeClr val="dk1"/>
                          </a:solidFill>
                          <a:effectLst/>
                        </a:rPr>
                        <a:t>PTJ/P3/1.1/1.A/DJ (investiții productive IMM)</a:t>
                      </a:r>
                      <a:endParaRPr lang="en-US" dirty="0"/>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prstClr val="black"/>
                          </a:solidFill>
                          <a:effectLst/>
                          <a:uLnTx/>
                          <a:uFillTx/>
                        </a:rPr>
                        <a:t>75 %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prstClr val="black"/>
                          </a:solidFill>
                          <a:effectLst/>
                          <a:uLnTx/>
                          <a:uFillTx/>
                        </a:rPr>
                        <a:t>75 %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prstClr val="black"/>
                          </a:solidFill>
                          <a:effectLst/>
                          <a:uLnTx/>
                          <a:uFillTx/>
                        </a:rPr>
                        <a:t>75 %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802477" rtl="0" eaLnBrk="1" fontAlgn="auto" latinLnBrk="0" hangingPunct="1">
                        <a:lnSpc>
                          <a:spcPct val="100000"/>
                        </a:lnSpc>
                        <a:spcBef>
                          <a:spcPts val="0"/>
                        </a:spcBef>
                        <a:spcAft>
                          <a:spcPts val="0"/>
                        </a:spcAft>
                        <a:buClrTx/>
                        <a:buSzTx/>
                        <a:buFontTx/>
                        <a:buNone/>
                        <a:tabLst/>
                        <a:defRPr/>
                      </a:pPr>
                      <a:r>
                        <a:rPr lang="en-US" sz="1800" b="1" dirty="0"/>
                        <a:t>90 %</a:t>
                      </a:r>
                    </a:p>
                    <a:p>
                      <a:pPr algn="ctr"/>
                      <a:endParaRPr lang="en-US" sz="1800" b="1" dirty="0"/>
                    </a:p>
                  </a:txBody>
                  <a:tcPr/>
                </a:tc>
                <a:extLst>
                  <a:ext uri="{0D108BD9-81ED-4DB2-BD59-A6C34878D82A}">
                    <a16:rowId xmlns:a16="http://schemas.microsoft.com/office/drawing/2014/main" val="1583794424"/>
                  </a:ext>
                </a:extLst>
              </a:tr>
            </a:tbl>
          </a:graphicData>
        </a:graphic>
      </p:graphicFrame>
      <p:grpSp>
        <p:nvGrpSpPr>
          <p:cNvPr id="14" name="Group 13">
            <a:extLst>
              <a:ext uri="{FF2B5EF4-FFF2-40B4-BE49-F238E27FC236}">
                <a16:creationId xmlns:a16="http://schemas.microsoft.com/office/drawing/2014/main" id="{52EE7031-6660-9800-F774-4FDF92C42372}"/>
              </a:ext>
            </a:extLst>
          </p:cNvPr>
          <p:cNvGrpSpPr/>
          <p:nvPr/>
        </p:nvGrpSpPr>
        <p:grpSpPr>
          <a:xfrm>
            <a:off x="130175" y="6802579"/>
            <a:ext cx="10439400" cy="766621"/>
            <a:chOff x="677171" y="5886085"/>
            <a:chExt cx="11111049" cy="971915"/>
          </a:xfrm>
        </p:grpSpPr>
        <p:pic>
          <p:nvPicPr>
            <p:cNvPr id="15" name="ymail_attachmentIdc0991bef-7767-41d6-abb8-802c47018cce">
              <a:extLst>
                <a:ext uri="{FF2B5EF4-FFF2-40B4-BE49-F238E27FC236}">
                  <a16:creationId xmlns:a16="http://schemas.microsoft.com/office/drawing/2014/main" id="{B88F0713-32EE-A5AB-C2BA-C7E4CA5897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90038AC-B860-025E-CE3B-842B97E8A0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7647980-23FB-F12B-63EE-E225BA1630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8" name="Picture 17">
              <a:extLst>
                <a:ext uri="{FF2B5EF4-FFF2-40B4-BE49-F238E27FC236}">
                  <a16:creationId xmlns:a16="http://schemas.microsoft.com/office/drawing/2014/main" id="{ACCC53E7-0C76-07CD-BA2B-52FD2DE7D158}"/>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
        <p:nvSpPr>
          <p:cNvPr id="4" name="TextBox 3">
            <a:extLst>
              <a:ext uri="{FF2B5EF4-FFF2-40B4-BE49-F238E27FC236}">
                <a16:creationId xmlns:a16="http://schemas.microsoft.com/office/drawing/2014/main" id="{11B3EC76-CB12-4110-8233-780916659350}"/>
              </a:ext>
            </a:extLst>
          </p:cNvPr>
          <p:cNvSpPr txBox="1"/>
          <p:nvPr/>
        </p:nvSpPr>
        <p:spPr>
          <a:xfrm>
            <a:off x="2129791" y="476269"/>
            <a:ext cx="6477000" cy="584775"/>
          </a:xfrm>
          <a:prstGeom prst="rect">
            <a:avLst/>
          </a:prstGeom>
          <a:noFill/>
        </p:spPr>
        <p:txBody>
          <a:bodyPr wrap="square" rtlCol="0">
            <a:spAutoFit/>
          </a:bodyPr>
          <a:lstStyle/>
          <a:p>
            <a:pPr algn="ctr"/>
            <a:r>
              <a:rPr lang="en-US" sz="3200" dirty="0">
                <a:solidFill>
                  <a:srgbClr val="0070C0"/>
                </a:solidFill>
              </a:rPr>
              <a:t>Rata de </a:t>
            </a:r>
            <a:r>
              <a:rPr lang="en-US" sz="3200" dirty="0" err="1">
                <a:solidFill>
                  <a:srgbClr val="0070C0"/>
                </a:solidFill>
              </a:rPr>
              <a:t>cofinan</a:t>
            </a:r>
            <a:r>
              <a:rPr lang="ro-RO" sz="3200" dirty="0">
                <a:solidFill>
                  <a:srgbClr val="0070C0"/>
                </a:solidFill>
              </a:rPr>
              <a:t>ț</a:t>
            </a:r>
            <a:r>
              <a:rPr lang="en-US" sz="3200" dirty="0">
                <a:solidFill>
                  <a:srgbClr val="0070C0"/>
                </a:solidFill>
              </a:rPr>
              <a:t>are</a:t>
            </a:r>
          </a:p>
        </p:txBody>
      </p:sp>
      <p:pic>
        <p:nvPicPr>
          <p:cNvPr id="7" name="Picture 6">
            <a:extLst>
              <a:ext uri="{FF2B5EF4-FFF2-40B4-BE49-F238E27FC236}">
                <a16:creationId xmlns:a16="http://schemas.microsoft.com/office/drawing/2014/main" id="{EE52560D-AAF1-15C3-BBA0-3F618213DA58}"/>
              </a:ext>
            </a:extLst>
          </p:cNvPr>
          <p:cNvPicPr>
            <a:picLocks noChangeAspect="1"/>
          </p:cNvPicPr>
          <p:nvPr/>
        </p:nvPicPr>
        <p:blipFill rotWithShape="1">
          <a:blip r:embed="rId7">
            <a:extLst>
              <a:ext uri="{28A0092B-C50C-407E-A947-70E740481C1C}">
                <a14:useLocalDpi xmlns:a14="http://schemas.microsoft.com/office/drawing/2010/main" val="0"/>
              </a:ext>
            </a:extLst>
          </a:blip>
          <a:srcRect b="8621"/>
          <a:stretch/>
        </p:blipFill>
        <p:spPr>
          <a:xfrm>
            <a:off x="2248033" y="46065"/>
            <a:ext cx="1167201" cy="1135077"/>
          </a:xfrm>
          <a:prstGeom prst="rect">
            <a:avLst/>
          </a:prstGeom>
        </p:spPr>
      </p:pic>
      <p:pic>
        <p:nvPicPr>
          <p:cNvPr id="13" name="Picture 12">
            <a:extLst>
              <a:ext uri="{FF2B5EF4-FFF2-40B4-BE49-F238E27FC236}">
                <a16:creationId xmlns:a16="http://schemas.microsoft.com/office/drawing/2014/main" id="{02D1B8EB-D12F-A0A5-7DCA-E7D5A8E206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7378" y="107371"/>
            <a:ext cx="1690688" cy="1266384"/>
          </a:xfrm>
          <a:prstGeom prst="rect">
            <a:avLst/>
          </a:prstGeom>
        </p:spPr>
      </p:pic>
      <p:graphicFrame>
        <p:nvGraphicFramePr>
          <p:cNvPr id="19" name="Diagram 18">
            <a:extLst>
              <a:ext uri="{FF2B5EF4-FFF2-40B4-BE49-F238E27FC236}">
                <a16:creationId xmlns:a16="http://schemas.microsoft.com/office/drawing/2014/main" id="{C042BF73-0F7C-E1D4-EE09-3173B0E19984}"/>
              </a:ext>
            </a:extLst>
          </p:cNvPr>
          <p:cNvGraphicFramePr/>
          <p:nvPr>
            <p:extLst>
              <p:ext uri="{D42A27DB-BD31-4B8C-83A1-F6EECF244321}">
                <p14:modId xmlns:p14="http://schemas.microsoft.com/office/powerpoint/2010/main" val="689048164"/>
              </p:ext>
            </p:extLst>
          </p:nvPr>
        </p:nvGraphicFramePr>
        <p:xfrm>
          <a:off x="2831633" y="4079106"/>
          <a:ext cx="5852584" cy="28349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6621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D6AC7BF-AA9D-BEF3-5C3D-ECC60DEADF43}"/>
              </a:ext>
            </a:extLst>
          </p:cNvPr>
          <p:cNvSpPr txBox="1"/>
          <p:nvPr/>
        </p:nvSpPr>
        <p:spPr>
          <a:xfrm>
            <a:off x="869950" y="1222604"/>
            <a:ext cx="9829800" cy="1815882"/>
          </a:xfrm>
          <a:prstGeom prst="rect">
            <a:avLst/>
          </a:prstGeom>
          <a:noFill/>
        </p:spPr>
        <p:txBody>
          <a:bodyPr wrap="square">
            <a:spAutoFit/>
          </a:bodyPr>
          <a:lstStyle/>
          <a:p>
            <a:pPr marL="0" marR="0" algn="just">
              <a:spcBef>
                <a:spcPts val="0"/>
              </a:spcBef>
              <a:spcAft>
                <a:spcPts val="0"/>
              </a:spcAft>
            </a:pPr>
            <a:r>
              <a:rPr lang="ro-RO"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În cadrul apelurilor lansate prin prezentul ghid se aplică </a:t>
            </a:r>
            <a:endParaRPr lang="en-US"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ro-RO"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Schema de măsuri de ajutor de stat și de minimis</a:t>
            </a:r>
            <a:endPar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ro-RO"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ro-RO"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pentru finanțarea investițiilor pentru dezvoltarea IMM care sprijină creșterea durabilă și crearea de locuri de muncă în cadrul Programului Tranziție Justă 2021-2027, aprobată prin </a:t>
            </a:r>
            <a:r>
              <a:rPr lang="ro-RO"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Ordinul </a:t>
            </a: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MIPE </a:t>
            </a:r>
            <a:r>
              <a:rPr lang="ro-RO"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nr. 3996/19.10.2023 </a:t>
            </a:r>
            <a:endParaRPr lang="en-US" sz="1600" b="1" dirty="0">
              <a:solidFill>
                <a:srgbClr val="0070C0"/>
              </a:solidFill>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1697F2D5-E07E-96B1-1281-0B2E59D3A094}"/>
              </a:ext>
            </a:extLst>
          </p:cNvPr>
          <p:cNvSpPr>
            <a:spLocks noGrp="1"/>
          </p:cNvSpPr>
          <p:nvPr>
            <p:ph type="sldNum" sz="quarter" idx="12"/>
          </p:nvPr>
        </p:nvSpPr>
        <p:spPr/>
        <p:txBody>
          <a:bodyPr/>
          <a:lstStyle/>
          <a:p>
            <a:pPr marL="35905"/>
            <a:fld id="{81D60167-4931-47E6-BA6A-407CBD079E47}" type="slidenum">
              <a:rPr lang="en-US" smtClean="0"/>
              <a:pPr marL="35905"/>
              <a:t>4</a:t>
            </a:fld>
            <a:endParaRPr lang="en-US" dirty="0"/>
          </a:p>
        </p:txBody>
      </p:sp>
      <p:grpSp>
        <p:nvGrpSpPr>
          <p:cNvPr id="6" name="Group 5">
            <a:extLst>
              <a:ext uri="{FF2B5EF4-FFF2-40B4-BE49-F238E27FC236}">
                <a16:creationId xmlns:a16="http://schemas.microsoft.com/office/drawing/2014/main" id="{05AAF608-473F-FFF1-E27F-E38A6DA0ABDE}"/>
              </a:ext>
            </a:extLst>
          </p:cNvPr>
          <p:cNvGrpSpPr/>
          <p:nvPr/>
        </p:nvGrpSpPr>
        <p:grpSpPr>
          <a:xfrm>
            <a:off x="130175" y="6802579"/>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D7B1A8CA-9D20-4C9A-79BD-8827AC25CB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D8C1C46-E4E3-DA80-10F9-F2E2897FA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358F8B4-88AE-6520-0A4C-93F7380B22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FA4B879A-27B1-43CE-000B-65C4EEB876A5}"/>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
        <p:nvSpPr>
          <p:cNvPr id="24" name="TextBox 23">
            <a:extLst>
              <a:ext uri="{FF2B5EF4-FFF2-40B4-BE49-F238E27FC236}">
                <a16:creationId xmlns:a16="http://schemas.microsoft.com/office/drawing/2014/main" id="{88FB1D1F-C6AC-257B-925C-7B19766EB97D}"/>
              </a:ext>
            </a:extLst>
          </p:cNvPr>
          <p:cNvSpPr txBox="1"/>
          <p:nvPr/>
        </p:nvSpPr>
        <p:spPr>
          <a:xfrm>
            <a:off x="2044745" y="424781"/>
            <a:ext cx="6477000" cy="584775"/>
          </a:xfrm>
          <a:prstGeom prst="rect">
            <a:avLst/>
          </a:prstGeom>
          <a:noFill/>
        </p:spPr>
        <p:txBody>
          <a:bodyPr wrap="square" rtlCol="0">
            <a:spAutoFit/>
          </a:bodyPr>
          <a:lstStyle/>
          <a:p>
            <a:pPr algn="ctr"/>
            <a:r>
              <a:rPr lang="en-US" sz="3200" dirty="0">
                <a:solidFill>
                  <a:srgbClr val="0070C0"/>
                </a:solidFill>
              </a:rPr>
              <a:t>Reguli </a:t>
            </a:r>
            <a:r>
              <a:rPr lang="en-US" sz="3200" dirty="0" err="1">
                <a:solidFill>
                  <a:srgbClr val="0070C0"/>
                </a:solidFill>
              </a:rPr>
              <a:t>privind</a:t>
            </a:r>
            <a:r>
              <a:rPr lang="en-US" sz="3200" dirty="0">
                <a:solidFill>
                  <a:srgbClr val="0070C0"/>
                </a:solidFill>
              </a:rPr>
              <a:t> </a:t>
            </a:r>
            <a:r>
              <a:rPr lang="en-US" sz="3200" dirty="0" err="1">
                <a:solidFill>
                  <a:srgbClr val="0070C0"/>
                </a:solidFill>
              </a:rPr>
              <a:t>ajutorul</a:t>
            </a:r>
            <a:r>
              <a:rPr lang="en-US" sz="3200" dirty="0">
                <a:solidFill>
                  <a:srgbClr val="0070C0"/>
                </a:solidFill>
              </a:rPr>
              <a:t> de stat</a:t>
            </a:r>
          </a:p>
        </p:txBody>
      </p:sp>
      <p:graphicFrame>
        <p:nvGraphicFramePr>
          <p:cNvPr id="2" name="Diagram 1">
            <a:extLst>
              <a:ext uri="{FF2B5EF4-FFF2-40B4-BE49-F238E27FC236}">
                <a16:creationId xmlns:a16="http://schemas.microsoft.com/office/drawing/2014/main" id="{51D7A0B2-63D0-FAA6-E169-92A834D407AE}"/>
              </a:ext>
            </a:extLst>
          </p:cNvPr>
          <p:cNvGraphicFramePr/>
          <p:nvPr>
            <p:extLst>
              <p:ext uri="{D42A27DB-BD31-4B8C-83A1-F6EECF244321}">
                <p14:modId xmlns:p14="http://schemas.microsoft.com/office/powerpoint/2010/main" val="587229716"/>
              </p:ext>
            </p:extLst>
          </p:nvPr>
        </p:nvGraphicFramePr>
        <p:xfrm>
          <a:off x="2446413" y="2885335"/>
          <a:ext cx="6085428" cy="39172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a:extLst>
              <a:ext uri="{FF2B5EF4-FFF2-40B4-BE49-F238E27FC236}">
                <a16:creationId xmlns:a16="http://schemas.microsoft.com/office/drawing/2014/main" id="{2A7138F5-40A2-4E16-513F-29EF776D23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06675" y="3139985"/>
            <a:ext cx="1250892" cy="1126929"/>
          </a:xfrm>
          <a:prstGeom prst="rect">
            <a:avLst/>
          </a:prstGeom>
        </p:spPr>
      </p:pic>
      <p:pic>
        <p:nvPicPr>
          <p:cNvPr id="12" name="Picture 11">
            <a:extLst>
              <a:ext uri="{FF2B5EF4-FFF2-40B4-BE49-F238E27FC236}">
                <a16:creationId xmlns:a16="http://schemas.microsoft.com/office/drawing/2014/main" id="{F2AB344F-4405-6EAF-4122-5C953B0A04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1050" y="64674"/>
            <a:ext cx="1418739" cy="1418739"/>
          </a:xfrm>
          <a:prstGeom prst="rect">
            <a:avLst/>
          </a:prstGeom>
        </p:spPr>
      </p:pic>
      <p:pic>
        <p:nvPicPr>
          <p:cNvPr id="1028" name="Picture 4" descr="A fost stabilită intensitatea maximă a ajutorului de stat regional în  perioada 2022-2027 pentru investiții inițiale / CECCAR Business Magazine">
            <a:extLst>
              <a:ext uri="{FF2B5EF4-FFF2-40B4-BE49-F238E27FC236}">
                <a16:creationId xmlns:a16="http://schemas.microsoft.com/office/drawing/2014/main" id="{8ABB8403-E4D7-5481-A004-7120BBA785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868" y="5654228"/>
            <a:ext cx="1626507" cy="984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Ajutor de minimis de aproape 3 milioane de euro pentru cartofi ...">
            <a:extLst>
              <a:ext uri="{FF2B5EF4-FFF2-40B4-BE49-F238E27FC236}">
                <a16:creationId xmlns:a16="http://schemas.microsoft.com/office/drawing/2014/main" id="{E0486173-F099-041C-1985-D638821789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81551" y="5805298"/>
            <a:ext cx="1571426" cy="984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7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414D-D291-4F32-AA9A-F80312D11679}"/>
              </a:ext>
            </a:extLst>
          </p:cNvPr>
          <p:cNvSpPr>
            <a:spLocks noGrp="1"/>
          </p:cNvSpPr>
          <p:nvPr>
            <p:ph type="title"/>
          </p:nvPr>
        </p:nvSpPr>
        <p:spPr>
          <a:xfrm>
            <a:off x="735607" y="-3553"/>
            <a:ext cx="9228534" cy="604890"/>
          </a:xfrm>
        </p:spPr>
        <p:txBody>
          <a:bodyPr>
            <a:normAutofit fontScale="90000"/>
          </a:bodyPr>
          <a:lstStyle/>
          <a:p>
            <a:pPr algn="ctr"/>
            <a:r>
              <a:rPr lang="ro-RO" dirty="0">
                <a:solidFill>
                  <a:srgbClr val="0070C0"/>
                </a:solidFill>
              </a:rPr>
              <a:t>Zonele geografice </a:t>
            </a:r>
            <a:r>
              <a:rPr lang="ro-RO" dirty="0" err="1">
                <a:solidFill>
                  <a:srgbClr val="0070C0"/>
                </a:solidFill>
              </a:rPr>
              <a:t>viz</a:t>
            </a:r>
            <a:r>
              <a:rPr lang="en-US" dirty="0">
                <a:solidFill>
                  <a:srgbClr val="0070C0"/>
                </a:solidFill>
              </a:rPr>
              <a:t>at</a:t>
            </a:r>
            <a:r>
              <a:rPr lang="ro-RO" dirty="0">
                <a:solidFill>
                  <a:srgbClr val="0070C0"/>
                </a:solidFill>
              </a:rPr>
              <a:t>e de apelul de proiecte</a:t>
            </a:r>
            <a:endParaRPr lang="en-US" dirty="0">
              <a:solidFill>
                <a:srgbClr val="0070C0"/>
              </a:solidFill>
            </a:endParaRPr>
          </a:p>
        </p:txBody>
      </p:sp>
      <p:sp>
        <p:nvSpPr>
          <p:cNvPr id="5" name="Slide Number Placeholder 4">
            <a:extLst>
              <a:ext uri="{FF2B5EF4-FFF2-40B4-BE49-F238E27FC236}">
                <a16:creationId xmlns:a16="http://schemas.microsoft.com/office/drawing/2014/main" id="{DADD5263-11EF-4A2F-B936-6A556E93D649}"/>
              </a:ext>
            </a:extLst>
          </p:cNvPr>
          <p:cNvSpPr>
            <a:spLocks noGrp="1"/>
          </p:cNvSpPr>
          <p:nvPr>
            <p:ph type="sldNum" sz="quarter" idx="12"/>
          </p:nvPr>
        </p:nvSpPr>
        <p:spPr/>
        <p:txBody>
          <a:bodyPr/>
          <a:lstStyle/>
          <a:p>
            <a:pPr marL="35905"/>
            <a:fld id="{81D60167-4931-47E6-BA6A-407CBD079E47}" type="slidenum">
              <a:rPr lang="en-US" smtClean="0"/>
              <a:pPr marL="35905"/>
              <a:t>5</a:t>
            </a:fld>
            <a:endParaRPr lang="en-US" dirty="0"/>
          </a:p>
        </p:txBody>
      </p:sp>
      <p:graphicFrame>
        <p:nvGraphicFramePr>
          <p:cNvPr id="7" name="Table 6">
            <a:extLst>
              <a:ext uri="{FF2B5EF4-FFF2-40B4-BE49-F238E27FC236}">
                <a16:creationId xmlns:a16="http://schemas.microsoft.com/office/drawing/2014/main" id="{DE9074EC-95AB-4A8D-80AB-3EBD769606EB}"/>
              </a:ext>
            </a:extLst>
          </p:cNvPr>
          <p:cNvGraphicFramePr>
            <a:graphicFrameLocks noGrp="1"/>
          </p:cNvGraphicFramePr>
          <p:nvPr>
            <p:extLst>
              <p:ext uri="{D42A27DB-BD31-4B8C-83A1-F6EECF244321}">
                <p14:modId xmlns:p14="http://schemas.microsoft.com/office/powerpoint/2010/main" val="2686518186"/>
              </p:ext>
            </p:extLst>
          </p:nvPr>
        </p:nvGraphicFramePr>
        <p:xfrm>
          <a:off x="0" y="584201"/>
          <a:ext cx="10699748" cy="6019799"/>
        </p:xfrm>
        <a:graphic>
          <a:graphicData uri="http://schemas.openxmlformats.org/drawingml/2006/table">
            <a:tbl>
              <a:tblPr firstRow="1" bandRow="1">
                <a:tableStyleId>{93296810-A885-4BE3-A3E7-6D5BEEA58F35}</a:tableStyleId>
              </a:tblPr>
              <a:tblGrid>
                <a:gridCol w="1158875">
                  <a:extLst>
                    <a:ext uri="{9D8B030D-6E8A-4147-A177-3AD203B41FA5}">
                      <a16:colId xmlns:a16="http://schemas.microsoft.com/office/drawing/2014/main" val="113924134"/>
                    </a:ext>
                  </a:extLst>
                </a:gridCol>
                <a:gridCol w="2362200">
                  <a:extLst>
                    <a:ext uri="{9D8B030D-6E8A-4147-A177-3AD203B41FA5}">
                      <a16:colId xmlns:a16="http://schemas.microsoft.com/office/drawing/2014/main" val="4063375839"/>
                    </a:ext>
                  </a:extLst>
                </a:gridCol>
                <a:gridCol w="7178673">
                  <a:extLst>
                    <a:ext uri="{9D8B030D-6E8A-4147-A177-3AD203B41FA5}">
                      <a16:colId xmlns:a16="http://schemas.microsoft.com/office/drawing/2014/main" val="4216695745"/>
                    </a:ext>
                  </a:extLst>
                </a:gridCol>
              </a:tblGrid>
              <a:tr h="1554139">
                <a:tc>
                  <a:txBody>
                    <a:bodyPr/>
                    <a:lstStyle/>
                    <a:p>
                      <a:pPr marL="6350" marR="0" indent="-546100" algn="ctr">
                        <a:spcBef>
                          <a:spcPts val="0"/>
                        </a:spcBef>
                        <a:spcAft>
                          <a:spcPts val="600"/>
                        </a:spcAft>
                      </a:pPr>
                      <a:r>
                        <a:rPr lang="ro-RO"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Apel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6350" marR="0" algn="ctr">
                        <a:spcBef>
                          <a:spcPts val="0"/>
                        </a:spcBef>
                        <a:spcAft>
                          <a:spcPts val="600"/>
                        </a:spcAft>
                      </a:pPr>
                      <a:r>
                        <a:rPr lang="ro-RO"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Regiunile NUTS (nomenclatorul comun al unităților teritoriale de statistică) acoperite de apel</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6350" marR="0" algn="ctr">
                        <a:spcBef>
                          <a:spcPts val="0"/>
                        </a:spcBef>
                        <a:spcAft>
                          <a:spcPts val="60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6350" marR="0" algn="ctr">
                        <a:spcBef>
                          <a:spcPts val="0"/>
                        </a:spcBef>
                        <a:spcAft>
                          <a:spcPts val="600"/>
                        </a:spcAft>
                      </a:pPr>
                      <a:r>
                        <a:rPr lang="ro-RO"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Zone vizate prioritar de apelul de</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6350" marR="0" algn="ctr">
                        <a:spcBef>
                          <a:spcPts val="0"/>
                        </a:spcBef>
                        <a:spcAft>
                          <a:spcPts val="600"/>
                        </a:spcAft>
                      </a:pPr>
                      <a:r>
                        <a:rPr lang="ro-RO"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proiecte conform PTJ 2021-2027</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3269074"/>
                  </a:ext>
                </a:extLst>
              </a:tr>
              <a:tr h="3065108">
                <a:tc>
                  <a:txBody>
                    <a:bodyPr/>
                    <a:lstStyle/>
                    <a:p>
                      <a:pPr marL="6350" marR="0" algn="just">
                        <a:spcBef>
                          <a:spcPts val="0"/>
                        </a:spcBef>
                        <a:spcAft>
                          <a:spcPts val="600"/>
                        </a:spcAft>
                      </a:pPr>
                      <a:r>
                        <a:rPr lang="ro-RO"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PTJ/P1/1.1/1.A/</a:t>
                      </a:r>
                      <a:endParaRPr lang="en-US"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6350" marR="0" algn="just">
                        <a:spcBef>
                          <a:spcPts val="0"/>
                        </a:spcBef>
                        <a:spcAft>
                          <a:spcPts val="600"/>
                        </a:spcAft>
                      </a:pPr>
                      <a:r>
                        <a:rPr lang="ro-RO"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GJ</a:t>
                      </a:r>
                      <a:r>
                        <a:rPr lang="en-US"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ro-RO"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(investiții productive IMM)</a:t>
                      </a:r>
                      <a:endParaRPr lang="en-US" sz="16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l">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Teritoriul unității administrativ teritoriale județ Gorj - RO412 – Gorj</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p>
                      <a:pPr marL="0" marR="0" algn="l">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p>
                      <a:pPr marL="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rPr>
                        <a:t>Bazinul carbonifer Motru-Rovinari, Albeni-Târgu Cărbunești și Schela, cf. studiului </a:t>
                      </a:r>
                      <a:r>
                        <a:rPr lang="ro-RO" sz="1800" i="1" dirty="0">
                          <a:solidFill>
                            <a:schemeClr val="accent6">
                              <a:lumMod val="50000"/>
                            </a:schemeClr>
                          </a:solidFill>
                          <a:effectLst/>
                          <a:latin typeface="Calibri" panose="020F0502020204030204" pitchFamily="34" charset="0"/>
                          <a:ea typeface="Calibri" panose="020F0502020204030204" pitchFamily="34" charset="0"/>
                        </a:rPr>
                        <a:t>Disparități teritoriale în România (2021)</a:t>
                      </a:r>
                      <a:r>
                        <a:rPr lang="ro-RO" sz="1800" dirty="0">
                          <a:solidFill>
                            <a:schemeClr val="accent6">
                              <a:lumMod val="50000"/>
                            </a:schemeClr>
                          </a:solidFill>
                          <a:effectLst/>
                          <a:latin typeface="Calibri" panose="020F0502020204030204" pitchFamily="34" charset="0"/>
                          <a:ea typeface="Calibri" panose="020F0502020204030204" pitchFamily="34" charset="0"/>
                        </a:rPr>
                        <a:t>. De asemenea, sunt vizate prioritar și comunitățile marginalizate identificate în </a:t>
                      </a:r>
                      <a:r>
                        <a:rPr lang="ro-RO" sz="1800" i="1" dirty="0">
                          <a:solidFill>
                            <a:schemeClr val="accent6">
                              <a:lumMod val="50000"/>
                            </a:schemeClr>
                          </a:solidFill>
                          <a:effectLst/>
                          <a:latin typeface="Calibri" panose="020F0502020204030204" pitchFamily="34" charset="0"/>
                          <a:ea typeface="Calibri" panose="020F0502020204030204" pitchFamily="34" charset="0"/>
                        </a:rPr>
                        <a:t>Atlasul comunităților marginalizate </a:t>
                      </a:r>
                      <a:r>
                        <a:rPr lang="ro-RO" sz="1800" dirty="0">
                          <a:solidFill>
                            <a:schemeClr val="accent6">
                              <a:lumMod val="50000"/>
                            </a:schemeClr>
                          </a:solidFill>
                          <a:effectLst/>
                          <a:latin typeface="Calibri" panose="020F0502020204030204" pitchFamily="34" charset="0"/>
                          <a:ea typeface="Calibri" panose="020F0502020204030204" pitchFamily="34" charset="0"/>
                        </a:rPr>
                        <a:t>disponibil la data lansării apelului de proiecte.</a:t>
                      </a:r>
                      <a:r>
                        <a:rPr lang="en-US" sz="1800" dirty="0">
                          <a:solidFill>
                            <a:schemeClr val="accent6">
                              <a:lumMod val="50000"/>
                            </a:schemeClr>
                          </a:solidFill>
                          <a:effectLst/>
                          <a:latin typeface="Calibri" panose="020F0502020204030204" pitchFamily="34" charset="0"/>
                          <a:ea typeface="Calibri" panose="020F0502020204030204" pitchFamily="34" charset="0"/>
                        </a:rPr>
                        <a:t> </a:t>
                      </a:r>
                    </a:p>
                    <a:p>
                      <a:pPr marL="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rPr>
                        <a:t>Zona defavorizată Motru-Rovinari cuprinde</a:t>
                      </a:r>
                      <a:r>
                        <a:rPr lang="en-US" sz="1800" dirty="0">
                          <a:solidFill>
                            <a:schemeClr val="accent6">
                              <a:lumMod val="50000"/>
                            </a:schemeClr>
                          </a:solidFill>
                          <a:effectLst/>
                          <a:latin typeface="Calibri" panose="020F0502020204030204" pitchFamily="34" charset="0"/>
                          <a:ea typeface="Calibri" panose="020F0502020204030204" pitchFamily="34" charset="0"/>
                        </a:rPr>
                        <a:t>:</a:t>
                      </a:r>
                      <a:r>
                        <a:rPr lang="ro-RO" sz="1800" dirty="0">
                          <a:solidFill>
                            <a:schemeClr val="accent6">
                              <a:lumMod val="50000"/>
                            </a:schemeClr>
                          </a:solidFill>
                          <a:effectLst/>
                          <a:latin typeface="Calibri" panose="020F0502020204030204" pitchFamily="34" charset="0"/>
                          <a:ea typeface="Calibri" panose="020F0502020204030204" pitchFamily="34" charset="0"/>
                        </a:rPr>
                        <a:t>Motru,</a:t>
                      </a:r>
                      <a:r>
                        <a:rPr lang="en-US" sz="1800" dirty="0">
                          <a:solidFill>
                            <a:schemeClr val="accent6">
                              <a:lumMod val="50000"/>
                            </a:schemeClr>
                          </a:solidFill>
                          <a:effectLst/>
                          <a:latin typeface="Calibri" panose="020F0502020204030204" pitchFamily="34" charset="0"/>
                          <a:ea typeface="Calibri" panose="020F0502020204030204" pitchFamily="34" charset="0"/>
                        </a:rPr>
                        <a:t> </a:t>
                      </a:r>
                      <a:r>
                        <a:rPr lang="ro-RO" sz="1800" dirty="0">
                          <a:solidFill>
                            <a:schemeClr val="accent6">
                              <a:lumMod val="50000"/>
                            </a:schemeClr>
                          </a:solidFill>
                          <a:effectLst/>
                          <a:latin typeface="Calibri" panose="020F0502020204030204" pitchFamily="34" charset="0"/>
                          <a:ea typeface="Calibri" panose="020F0502020204030204" pitchFamily="34" charset="0"/>
                        </a:rPr>
                        <a:t>Rovinari, comunele Mătăsari, Bâlteni, Drăgotești, Fărcășești, Cătunele, Urdari, Samarinești, Glogova, Negomir, Plopșoru</a:t>
                      </a:r>
                      <a:r>
                        <a:rPr lang="en-US" sz="1800" dirty="0">
                          <a:solidFill>
                            <a:schemeClr val="accent6">
                              <a:lumMod val="50000"/>
                            </a:schemeClr>
                          </a:solidFill>
                          <a:effectLst/>
                          <a:latin typeface="Calibri" panose="020F0502020204030204" pitchFamily="34" charset="0"/>
                          <a:ea typeface="Calibri" panose="020F0502020204030204" pitchFamily="34" charset="0"/>
                        </a:rPr>
                        <a:t>;</a:t>
                      </a:r>
                    </a:p>
                    <a:p>
                      <a:pPr marL="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rPr>
                        <a:t>Zona defavorizată Albeni-Târgu Cărbunești cuprinde</a:t>
                      </a:r>
                      <a:r>
                        <a:rPr lang="en-US" sz="1800" dirty="0">
                          <a:solidFill>
                            <a:schemeClr val="accent6">
                              <a:lumMod val="50000"/>
                            </a:schemeClr>
                          </a:solidFill>
                          <a:effectLst/>
                          <a:latin typeface="Calibri" panose="020F0502020204030204" pitchFamily="34" charset="0"/>
                          <a:ea typeface="Calibri" panose="020F0502020204030204" pitchFamily="34" charset="0"/>
                        </a:rPr>
                        <a:t>:</a:t>
                      </a:r>
                      <a:r>
                        <a:rPr lang="ro-RO" sz="1800" dirty="0">
                          <a:solidFill>
                            <a:schemeClr val="accent6">
                              <a:lumMod val="50000"/>
                            </a:schemeClr>
                          </a:solidFill>
                          <a:effectLst/>
                          <a:latin typeface="Calibri" panose="020F0502020204030204" pitchFamily="34" charset="0"/>
                          <a:ea typeface="Calibri" panose="020F0502020204030204" pitchFamily="34" charset="0"/>
                        </a:rPr>
                        <a:t>Târgu Cărbunești, comunele Bustuchin, Roșia de Amaradi</a:t>
                      </a:r>
                      <a:r>
                        <a:rPr lang="en-US" sz="1800" dirty="0">
                          <a:solidFill>
                            <a:schemeClr val="accent6">
                              <a:lumMod val="50000"/>
                            </a:schemeClr>
                          </a:solidFill>
                          <a:effectLst/>
                          <a:latin typeface="Calibri" panose="020F0502020204030204" pitchFamily="34" charset="0"/>
                          <a:ea typeface="Calibri" panose="020F0502020204030204" pitchFamily="34" charset="0"/>
                        </a:rPr>
                        <a:t>a</a:t>
                      </a:r>
                      <a:r>
                        <a:rPr lang="ro-RO" sz="1800" dirty="0">
                          <a:solidFill>
                            <a:schemeClr val="accent6">
                              <a:lumMod val="50000"/>
                            </a:schemeClr>
                          </a:solidFill>
                          <a:effectLst/>
                          <a:latin typeface="Calibri" panose="020F0502020204030204" pitchFamily="34" charset="0"/>
                          <a:ea typeface="Calibri" panose="020F0502020204030204" pitchFamily="34" charset="0"/>
                        </a:rPr>
                        <a:t>, Albeni</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p>
                      <a:pPr marL="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rPr>
                        <a:t>Zona defavorizată Schela cuprinde orașul Bumbești-Jiu și comuna Schela</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33403604"/>
                  </a:ext>
                </a:extLst>
              </a:tr>
              <a:tr h="1400552">
                <a:tc>
                  <a:txBody>
                    <a:bodyPr/>
                    <a:lstStyle/>
                    <a:p>
                      <a:pPr marL="6350" marR="0" algn="just">
                        <a:spcBef>
                          <a:spcPts val="0"/>
                        </a:spcBef>
                        <a:spcAft>
                          <a:spcPts val="600"/>
                        </a:spcAft>
                      </a:pPr>
                      <a:r>
                        <a:rPr lang="ro-RO"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PTJ/P3/1.1/1.A/</a:t>
                      </a:r>
                      <a:endParaRPr lang="en-US"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6350" marR="0" algn="just">
                        <a:spcBef>
                          <a:spcPts val="0"/>
                        </a:spcBef>
                        <a:spcAft>
                          <a:spcPts val="600"/>
                        </a:spcAft>
                      </a:pPr>
                      <a:r>
                        <a:rPr lang="ro-RO" sz="1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DJ (investiții productive IMM)</a:t>
                      </a:r>
                      <a:endParaRPr lang="en-US" sz="16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6350" marR="0" algn="l">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Teritoriul unității administrativ teritoriale județ Dolj - RO411 - Dolj</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6350" marR="0" algn="just">
                        <a:spcBef>
                          <a:spcPts val="0"/>
                        </a:spcBef>
                        <a:spcAft>
                          <a:spcPts val="600"/>
                        </a:spcAft>
                      </a:pPr>
                      <a:r>
                        <a:rPr lang="ro-RO" sz="1800" dirty="0">
                          <a:solidFill>
                            <a:schemeClr val="accent6">
                              <a:lumMod val="50000"/>
                            </a:schemeClr>
                          </a:solidFill>
                          <a:effectLst/>
                          <a:latin typeface="Calibri" panose="020F0502020204030204" pitchFamily="34" charset="0"/>
                          <a:ea typeface="Calibri" panose="020F0502020204030204" pitchFamily="34" charset="0"/>
                        </a:rPr>
                        <a:t>Sunt vizate și comunitățile marginalizate în conformitate cu </a:t>
                      </a:r>
                      <a:r>
                        <a:rPr lang="ro-RO" sz="1800" i="1" dirty="0">
                          <a:solidFill>
                            <a:schemeClr val="accent6">
                              <a:lumMod val="50000"/>
                            </a:schemeClr>
                          </a:solidFill>
                          <a:effectLst/>
                          <a:latin typeface="Calibri" panose="020F0502020204030204" pitchFamily="34" charset="0"/>
                          <a:ea typeface="Calibri" panose="020F0502020204030204" pitchFamily="34" charset="0"/>
                        </a:rPr>
                        <a:t>Atlasul comunităților marginalizate </a:t>
                      </a:r>
                      <a:r>
                        <a:rPr lang="ro-RO" sz="1800" dirty="0">
                          <a:solidFill>
                            <a:schemeClr val="accent6">
                              <a:lumMod val="50000"/>
                            </a:schemeClr>
                          </a:solidFill>
                          <a:effectLst/>
                          <a:latin typeface="Calibri" panose="020F0502020204030204" pitchFamily="34" charset="0"/>
                          <a:ea typeface="Calibri" panose="020F0502020204030204" pitchFamily="34" charset="0"/>
                        </a:rPr>
                        <a:t>disponibil la data lansării apelului de proiecte.</a:t>
                      </a:r>
                      <a:endParaRPr lang="en-US" sz="1800" dirty="0">
                        <a:solidFill>
                          <a:schemeClr val="accent6">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72735292"/>
                  </a:ext>
                </a:extLst>
              </a:tr>
            </a:tbl>
          </a:graphicData>
        </a:graphic>
      </p:graphicFrame>
      <p:grpSp>
        <p:nvGrpSpPr>
          <p:cNvPr id="9" name="Group 8">
            <a:extLst>
              <a:ext uri="{FF2B5EF4-FFF2-40B4-BE49-F238E27FC236}">
                <a16:creationId xmlns:a16="http://schemas.microsoft.com/office/drawing/2014/main" id="{E4360615-9690-4A15-AEBD-64B9AEE9DF65}"/>
              </a:ext>
            </a:extLst>
          </p:cNvPr>
          <p:cNvGrpSpPr/>
          <p:nvPr/>
        </p:nvGrpSpPr>
        <p:grpSpPr>
          <a:xfrm>
            <a:off x="92077" y="6801537"/>
            <a:ext cx="10439400" cy="766621"/>
            <a:chOff x="677171" y="5886085"/>
            <a:chExt cx="11111049" cy="971915"/>
          </a:xfrm>
        </p:grpSpPr>
        <p:pic>
          <p:nvPicPr>
            <p:cNvPr id="10" name="ymail_attachmentIdc0991bef-7767-41d6-abb8-802c47018cce">
              <a:extLst>
                <a:ext uri="{FF2B5EF4-FFF2-40B4-BE49-F238E27FC236}">
                  <a16:creationId xmlns:a16="http://schemas.microsoft.com/office/drawing/2014/main" id="{BC0C5E88-1EEE-4125-B22E-C479D148D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6D35074-8579-4251-AF65-D97E1E7F8C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8F4407F4-EA27-4891-B55A-838E3B1C94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3" name="Picture 12">
              <a:extLst>
                <a:ext uri="{FF2B5EF4-FFF2-40B4-BE49-F238E27FC236}">
                  <a16:creationId xmlns:a16="http://schemas.microsoft.com/office/drawing/2014/main" id="{B68446DD-8684-4682-8EC4-493B711D64E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27842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4083-85CC-4454-9E34-711907DB7BD0}"/>
              </a:ext>
            </a:extLst>
          </p:cNvPr>
          <p:cNvSpPr>
            <a:spLocks noGrp="1"/>
          </p:cNvSpPr>
          <p:nvPr>
            <p:ph type="title"/>
          </p:nvPr>
        </p:nvSpPr>
        <p:spPr>
          <a:xfrm>
            <a:off x="244475" y="619688"/>
            <a:ext cx="9228534" cy="562210"/>
          </a:xfrm>
        </p:spPr>
        <p:txBody>
          <a:bodyPr>
            <a:normAutofit fontScale="90000"/>
          </a:bodyPr>
          <a:lstStyle/>
          <a:p>
            <a:pPr algn="ctr"/>
            <a:r>
              <a:rPr lang="en-US" sz="3500" b="1" dirty="0">
                <a:solidFill>
                  <a:srgbClr val="0070C0"/>
                </a:solidFill>
              </a:rPr>
              <a:t>             </a:t>
            </a:r>
            <a:r>
              <a:rPr lang="ro-RO" sz="3500" b="1" dirty="0">
                <a:solidFill>
                  <a:srgbClr val="0070C0"/>
                </a:solidFill>
              </a:rPr>
              <a:t>Acțiuni sprijinite în cadrul apelului </a:t>
            </a:r>
            <a:br>
              <a:rPr lang="en-US" b="1" dirty="0">
                <a:solidFill>
                  <a:srgbClr val="0070C0"/>
                </a:solidFill>
              </a:rPr>
            </a:br>
            <a:endParaRPr lang="en-US" dirty="0">
              <a:solidFill>
                <a:srgbClr val="0070C0"/>
              </a:solidFill>
            </a:endParaRPr>
          </a:p>
        </p:txBody>
      </p:sp>
      <p:sp>
        <p:nvSpPr>
          <p:cNvPr id="5" name="Slide Number Placeholder 4">
            <a:extLst>
              <a:ext uri="{FF2B5EF4-FFF2-40B4-BE49-F238E27FC236}">
                <a16:creationId xmlns:a16="http://schemas.microsoft.com/office/drawing/2014/main" id="{98B18D43-3CCF-4966-9273-F2C0E0E6F59E}"/>
              </a:ext>
            </a:extLst>
          </p:cNvPr>
          <p:cNvSpPr>
            <a:spLocks noGrp="1"/>
          </p:cNvSpPr>
          <p:nvPr>
            <p:ph type="sldNum" sz="quarter" idx="12"/>
          </p:nvPr>
        </p:nvSpPr>
        <p:spPr/>
        <p:txBody>
          <a:bodyPr/>
          <a:lstStyle/>
          <a:p>
            <a:pPr marL="35905"/>
            <a:fld id="{81D60167-4931-47E6-BA6A-407CBD079E47}" type="slidenum">
              <a:rPr lang="en-US" smtClean="0"/>
              <a:pPr marL="35905"/>
              <a:t>6</a:t>
            </a:fld>
            <a:endParaRPr lang="en-US" dirty="0"/>
          </a:p>
        </p:txBody>
      </p:sp>
      <p:grpSp>
        <p:nvGrpSpPr>
          <p:cNvPr id="9" name="Group 8">
            <a:extLst>
              <a:ext uri="{FF2B5EF4-FFF2-40B4-BE49-F238E27FC236}">
                <a16:creationId xmlns:a16="http://schemas.microsoft.com/office/drawing/2014/main" id="{64D8784C-3636-47A0-823A-104C66CA0069}"/>
              </a:ext>
            </a:extLst>
          </p:cNvPr>
          <p:cNvGrpSpPr/>
          <p:nvPr/>
        </p:nvGrpSpPr>
        <p:grpSpPr>
          <a:xfrm>
            <a:off x="130175" y="6670421"/>
            <a:ext cx="10439400" cy="766621"/>
            <a:chOff x="677171" y="5886085"/>
            <a:chExt cx="11111049" cy="971915"/>
          </a:xfrm>
        </p:grpSpPr>
        <p:pic>
          <p:nvPicPr>
            <p:cNvPr id="10" name="ymail_attachmentIdc0991bef-7767-41d6-abb8-802c47018cce">
              <a:extLst>
                <a:ext uri="{FF2B5EF4-FFF2-40B4-BE49-F238E27FC236}">
                  <a16:creationId xmlns:a16="http://schemas.microsoft.com/office/drawing/2014/main" id="{0D4569DD-AA11-4865-B75B-2E3AC4AC55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B80B550-2B5A-4AA9-94D4-C8F9AE6D4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6308F9C9-718E-4F60-9E6B-872BDFF495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3" name="Picture 12">
              <a:extLst>
                <a:ext uri="{FF2B5EF4-FFF2-40B4-BE49-F238E27FC236}">
                  <a16:creationId xmlns:a16="http://schemas.microsoft.com/office/drawing/2014/main" id="{DFEF094E-62DB-4C98-B2E9-DF405154C774}"/>
                </a:ext>
              </a:extLst>
            </p:cNvPr>
            <p:cNvPicPr>
              <a:picLocks noChangeAspect="1"/>
            </p:cNvPicPr>
            <p:nvPr/>
          </p:nvPicPr>
          <p:blipFill rotWithShape="1">
            <a:blip r:embed="rId5">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pic>
        <p:nvPicPr>
          <p:cNvPr id="5122" name="Picture 2" descr="Online payment Vectors &amp; Illustrations for Free Download | Freepik">
            <a:extLst>
              <a:ext uri="{FF2B5EF4-FFF2-40B4-BE49-F238E27FC236}">
                <a16:creationId xmlns:a16="http://schemas.microsoft.com/office/drawing/2014/main" id="{34E12D58-7645-9AA3-AB92-1120809E56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304" y="289738"/>
            <a:ext cx="1816596" cy="12088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A6E9F6D1-C63A-4F12-5F20-C8CF5FFCC7E4}"/>
              </a:ext>
            </a:extLst>
          </p:cNvPr>
          <p:cNvGraphicFramePr/>
          <p:nvPr>
            <p:extLst>
              <p:ext uri="{D42A27DB-BD31-4B8C-83A1-F6EECF244321}">
                <p14:modId xmlns:p14="http://schemas.microsoft.com/office/powerpoint/2010/main" val="2419897168"/>
              </p:ext>
            </p:extLst>
          </p:nvPr>
        </p:nvGraphicFramePr>
        <p:xfrm>
          <a:off x="1182025" y="983725"/>
          <a:ext cx="8671984" cy="5686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9978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4C7A-15FA-24AE-13A1-F772857B644A}"/>
              </a:ext>
            </a:extLst>
          </p:cNvPr>
          <p:cNvSpPr>
            <a:spLocks noGrp="1"/>
          </p:cNvSpPr>
          <p:nvPr>
            <p:ph type="title"/>
          </p:nvPr>
        </p:nvSpPr>
        <p:spPr>
          <a:xfrm>
            <a:off x="549275" y="150683"/>
            <a:ext cx="9228534" cy="562210"/>
          </a:xfrm>
        </p:spPr>
        <p:txBody>
          <a:bodyPr>
            <a:normAutofit fontScale="90000"/>
          </a:bodyPr>
          <a:lstStyle/>
          <a:p>
            <a:pPr algn="ctr"/>
            <a:r>
              <a:rPr lang="en-US" dirty="0" err="1">
                <a:solidFill>
                  <a:schemeClr val="accent6">
                    <a:lumMod val="50000"/>
                  </a:schemeClr>
                </a:solidFill>
              </a:rPr>
              <a:t>Categorii</a:t>
            </a:r>
            <a:r>
              <a:rPr lang="en-US" dirty="0">
                <a:solidFill>
                  <a:schemeClr val="accent6">
                    <a:lumMod val="50000"/>
                  </a:schemeClr>
                </a:solidFill>
              </a:rPr>
              <a:t> de </a:t>
            </a:r>
            <a:r>
              <a:rPr lang="en-US" dirty="0" err="1">
                <a:solidFill>
                  <a:schemeClr val="accent6">
                    <a:lumMod val="50000"/>
                  </a:schemeClr>
                </a:solidFill>
              </a:rPr>
              <a:t>solicitanti</a:t>
            </a:r>
            <a:r>
              <a:rPr lang="en-US" dirty="0"/>
              <a:t> </a:t>
            </a:r>
            <a:r>
              <a:rPr lang="en-US" dirty="0" err="1">
                <a:solidFill>
                  <a:schemeClr val="accent6">
                    <a:lumMod val="50000"/>
                  </a:schemeClr>
                </a:solidFill>
              </a:rPr>
              <a:t>eligibili</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262163F7-9844-4312-74D1-0D1FE0C0AE17}"/>
              </a:ext>
            </a:extLst>
          </p:cNvPr>
          <p:cNvSpPr>
            <a:spLocks noGrp="1"/>
          </p:cNvSpPr>
          <p:nvPr>
            <p:ph type="sldNum" sz="quarter" idx="12"/>
          </p:nvPr>
        </p:nvSpPr>
        <p:spPr/>
        <p:txBody>
          <a:bodyPr/>
          <a:lstStyle/>
          <a:p>
            <a:pPr marL="35905"/>
            <a:fld id="{81D60167-4931-47E6-BA6A-407CBD079E47}" type="slidenum">
              <a:rPr lang="en-US" smtClean="0"/>
              <a:pPr marL="35905"/>
              <a:t>7</a:t>
            </a:fld>
            <a:endParaRPr lang="en-US" dirty="0"/>
          </a:p>
        </p:txBody>
      </p:sp>
      <p:sp>
        <p:nvSpPr>
          <p:cNvPr id="6" name="Rectangle 5">
            <a:extLst>
              <a:ext uri="{FF2B5EF4-FFF2-40B4-BE49-F238E27FC236}">
                <a16:creationId xmlns:a16="http://schemas.microsoft.com/office/drawing/2014/main" id="{B6912F19-F88C-4AC9-A648-EF26F9DCCC00}"/>
              </a:ext>
            </a:extLst>
          </p:cNvPr>
          <p:cNvSpPr/>
          <p:nvPr/>
        </p:nvSpPr>
        <p:spPr>
          <a:xfrm>
            <a:off x="511175" y="712893"/>
            <a:ext cx="9677399" cy="600164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500" b="1" dirty="0"/>
              <a:t>1. </a:t>
            </a:r>
            <a:r>
              <a:rPr lang="ro-RO" sz="2500" b="1" dirty="0"/>
              <a:t>Forma de constituire a solicitantului</a:t>
            </a:r>
            <a:endParaRPr lang="en-US" sz="2500" dirty="0"/>
          </a:p>
          <a:p>
            <a:pPr algn="just"/>
            <a:endParaRPr lang="en-US" sz="1900" b="1" dirty="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ro-RO" sz="1900" b="1" dirty="0">
                <a:ea typeface="Calibri" panose="020F0502020204030204" pitchFamily="34" charset="0"/>
                <a:cs typeface="Calibri" panose="020F0502020204030204" pitchFamily="34" charset="0"/>
              </a:rPr>
              <a:t>Solicitantul este o societate constituită în baza Legii nr. 31/1990 privind societățile</a:t>
            </a:r>
            <a:r>
              <a:rPr lang="en-US" sz="1900" b="1" dirty="0">
                <a:ea typeface="Calibri" panose="020F0502020204030204" pitchFamily="34" charset="0"/>
                <a:cs typeface="Calibri" panose="020F0502020204030204" pitchFamily="34" charset="0"/>
              </a:rPr>
              <a:t> </a:t>
            </a:r>
            <a:r>
              <a:rPr lang="ro-RO" sz="1900" b="1" dirty="0">
                <a:ea typeface="Calibri" panose="020F0502020204030204" pitchFamily="34" charset="0"/>
                <a:cs typeface="Calibri" panose="020F0502020204030204" pitchFamily="34" charset="0"/>
              </a:rPr>
              <a:t>sau în baza Legii nr. 1/2005 privind organizarea </a:t>
            </a:r>
            <a:r>
              <a:rPr lang="ro-RO" sz="1900" b="1" dirty="0" err="1">
                <a:ea typeface="Calibri" panose="020F0502020204030204" pitchFamily="34" charset="0"/>
                <a:cs typeface="Calibri" panose="020F0502020204030204" pitchFamily="34" charset="0"/>
              </a:rPr>
              <a:t>şi</a:t>
            </a:r>
            <a:r>
              <a:rPr lang="ro-RO" sz="1900" b="1" dirty="0">
                <a:ea typeface="Calibri" panose="020F0502020204030204" pitchFamily="34" charset="0"/>
                <a:cs typeface="Calibri" panose="020F0502020204030204" pitchFamily="34" charset="0"/>
              </a:rPr>
              <a:t> </a:t>
            </a:r>
            <a:r>
              <a:rPr lang="ro-RO" sz="1900" b="1" dirty="0" err="1">
                <a:ea typeface="Calibri" panose="020F0502020204030204" pitchFamily="34" charset="0"/>
                <a:cs typeface="Calibri" panose="020F0502020204030204" pitchFamily="34" charset="0"/>
              </a:rPr>
              <a:t>funcţionarea</a:t>
            </a:r>
            <a:r>
              <a:rPr lang="ro-RO" sz="1900" b="1" dirty="0">
                <a:ea typeface="Calibri" panose="020F0502020204030204" pitchFamily="34" charset="0"/>
                <a:cs typeface="Calibri" panose="020F0502020204030204" pitchFamily="34" charset="0"/>
              </a:rPr>
              <a:t> </a:t>
            </a:r>
            <a:r>
              <a:rPr lang="ro-RO" sz="1900" b="1" dirty="0" err="1">
                <a:ea typeface="Calibri" panose="020F0502020204030204" pitchFamily="34" charset="0"/>
                <a:cs typeface="Calibri" panose="020F0502020204030204" pitchFamily="34" charset="0"/>
              </a:rPr>
              <a:t>cooperaţiei</a:t>
            </a:r>
            <a:r>
              <a:rPr lang="en-US" sz="1900" b="1" dirty="0">
                <a:ea typeface="Calibri" panose="020F0502020204030204" pitchFamily="34" charset="0"/>
                <a:cs typeface="Calibri" panose="020F0502020204030204" pitchFamily="34" charset="0"/>
              </a:rPr>
              <a:t> </a:t>
            </a:r>
            <a:r>
              <a:rPr lang="ro-RO" sz="1900" b="1" dirty="0">
                <a:ea typeface="Calibri" panose="020F0502020204030204" pitchFamily="34" charset="0"/>
                <a:cs typeface="Calibri" panose="020F0502020204030204" pitchFamily="34" charset="0"/>
              </a:rPr>
              <a:t>și in conformitate cu prevederile schemei de masuri de ajutor aplicabile. </a:t>
            </a:r>
            <a:endParaRPr lang="en-US" sz="1900" b="1" dirty="0">
              <a:ea typeface="Calibri" panose="020F0502020204030204" pitchFamily="34" charset="0"/>
            </a:endParaRPr>
          </a:p>
          <a:p>
            <a:pPr algn="just"/>
            <a:r>
              <a:rPr lang="ro-RO" sz="1900" b="1" dirty="0">
                <a:ea typeface="Calibri" panose="020F0502020204030204" pitchFamily="34" charset="0"/>
                <a:cs typeface="Calibri" panose="020F0502020204030204" pitchFamily="34" charset="0"/>
              </a:rPr>
              <a:t> </a:t>
            </a:r>
            <a:endParaRPr lang="en-US" sz="1900" b="1" dirty="0">
              <a:ea typeface="Calibri" panose="020F0502020204030204" pitchFamily="34" charset="0"/>
            </a:endParaRPr>
          </a:p>
          <a:p>
            <a:pPr marL="342900" indent="-342900">
              <a:buFont typeface="Wingdings" panose="05000000000000000000" pitchFamily="2" charset="2"/>
              <a:buChar char="Ø"/>
            </a:pPr>
            <a:r>
              <a:rPr lang="ro-RO" sz="1900" b="1" dirty="0">
                <a:ea typeface="Calibri" panose="020F0502020204030204" pitchFamily="34" charset="0"/>
              </a:rPr>
              <a:t>Societatea a fost înființată cel târziu la data de 31 decembrie 2021 și nu a avut activitatea suspendată temporar în anul curent depunerii cererii de finanțare </a:t>
            </a:r>
            <a:r>
              <a:rPr lang="en-US" sz="1900" b="1" dirty="0">
                <a:ea typeface="Calibri" panose="020F0502020204030204" pitchFamily="34" charset="0"/>
              </a:rPr>
              <a:t>- </a:t>
            </a:r>
            <a:r>
              <a:rPr lang="ro-RO" sz="1900" b="1" dirty="0">
                <a:ea typeface="Calibri" panose="020F0502020204030204" pitchFamily="34" charset="0"/>
              </a:rPr>
              <a:t>2023/2024</a:t>
            </a:r>
            <a:r>
              <a:rPr lang="en-US" sz="1900" b="1" dirty="0">
                <a:ea typeface="Calibri" panose="020F0502020204030204" pitchFamily="34" charset="0"/>
              </a:rPr>
              <a:t> </a:t>
            </a:r>
            <a:r>
              <a:rPr lang="ro-RO" sz="1900" b="1" dirty="0">
                <a:ea typeface="Calibri" panose="020F0502020204030204" pitchFamily="34" charset="0"/>
              </a:rPr>
              <a:t>și în anul fiscal anterior deschiderii apelului </a:t>
            </a:r>
            <a:r>
              <a:rPr lang="en-US" sz="1900" b="1" dirty="0">
                <a:ea typeface="Calibri" panose="020F0502020204030204" pitchFamily="34" charset="0"/>
              </a:rPr>
              <a:t>- </a:t>
            </a:r>
            <a:r>
              <a:rPr lang="ro-RO" sz="1900" b="1" dirty="0">
                <a:ea typeface="Calibri" panose="020F0502020204030204" pitchFamily="34" charset="0"/>
              </a:rPr>
              <a:t>2022 </a:t>
            </a:r>
            <a:endParaRPr lang="en-US" sz="1900" b="1" dirty="0">
              <a:ea typeface="Calibri" panose="020F0502020204030204" pitchFamily="34" charset="0"/>
            </a:endParaRPr>
          </a:p>
          <a:p>
            <a:endParaRPr lang="en-US" sz="1900" b="1" dirty="0">
              <a:ea typeface="Calibri" panose="020F0502020204030204" pitchFamily="34" charset="0"/>
            </a:endParaRPr>
          </a:p>
          <a:p>
            <a:pPr marL="342900" indent="-342900">
              <a:buFont typeface="Wingdings" panose="05000000000000000000" pitchFamily="2" charset="2"/>
              <a:buChar char="Ø"/>
            </a:pPr>
            <a:r>
              <a:rPr lang="en-US" sz="1900" b="1" dirty="0" err="1"/>
              <a:t>Sucursalele</a:t>
            </a:r>
            <a:r>
              <a:rPr lang="en-US" sz="1900" b="1" dirty="0"/>
              <a:t>, </a:t>
            </a:r>
            <a:r>
              <a:rPr lang="en-US" sz="1900" b="1" dirty="0" err="1"/>
              <a:t>agențiile</a:t>
            </a:r>
            <a:r>
              <a:rPr lang="en-US" sz="1900" b="1" dirty="0"/>
              <a:t>, </a:t>
            </a:r>
            <a:r>
              <a:rPr lang="en-US" sz="1900" b="1" dirty="0" err="1"/>
              <a:t>reprezentanțele</a:t>
            </a:r>
            <a:r>
              <a:rPr lang="en-US" sz="1900" b="1" dirty="0"/>
              <a:t> </a:t>
            </a:r>
            <a:r>
              <a:rPr lang="en-US" sz="1900" b="1" dirty="0" err="1"/>
              <a:t>sau</a:t>
            </a:r>
            <a:r>
              <a:rPr lang="en-US" sz="1900" b="1" dirty="0"/>
              <a:t> </a:t>
            </a:r>
            <a:r>
              <a:rPr lang="en-US" sz="1900" b="1" dirty="0" err="1"/>
              <a:t>alte</a:t>
            </a:r>
            <a:r>
              <a:rPr lang="en-US" sz="1900" b="1" dirty="0"/>
              <a:t> </a:t>
            </a:r>
            <a:r>
              <a:rPr lang="en-US" sz="1900" b="1" dirty="0" err="1"/>
              <a:t>unități</a:t>
            </a:r>
            <a:r>
              <a:rPr lang="en-US" sz="1900" b="1" dirty="0"/>
              <a:t> </a:t>
            </a:r>
            <a:r>
              <a:rPr lang="en-US" sz="1900" b="1" dirty="0" err="1"/>
              <a:t>fără</a:t>
            </a:r>
            <a:r>
              <a:rPr lang="en-US" sz="1900" b="1" dirty="0"/>
              <a:t> </a:t>
            </a:r>
            <a:r>
              <a:rPr lang="en-US" sz="1900" b="1" dirty="0" err="1"/>
              <a:t>personalitate</a:t>
            </a:r>
            <a:r>
              <a:rPr lang="en-US" sz="1900" b="1" dirty="0"/>
              <a:t> </a:t>
            </a:r>
            <a:r>
              <a:rPr lang="en-US" sz="1900" b="1" dirty="0" err="1"/>
              <a:t>juridică</a:t>
            </a:r>
            <a:r>
              <a:rPr lang="en-US" sz="1900" b="1" dirty="0"/>
              <a:t> nu sunt </a:t>
            </a:r>
            <a:r>
              <a:rPr lang="en-US" sz="1900" b="1" dirty="0" err="1"/>
              <a:t>eligibile</a:t>
            </a:r>
            <a:r>
              <a:rPr lang="en-US" sz="1900" b="1" dirty="0"/>
              <a:t>.</a:t>
            </a:r>
          </a:p>
          <a:p>
            <a:endParaRPr lang="en-US" sz="1900" b="1" dirty="0"/>
          </a:p>
          <a:p>
            <a:pPr marL="342900" indent="-342900">
              <a:buFont typeface="Wingdings" panose="05000000000000000000" pitchFamily="2" charset="2"/>
              <a:buChar char="Ø"/>
            </a:pPr>
            <a:r>
              <a:rPr lang="en-US" sz="1900" b="1" dirty="0" err="1"/>
              <a:t>Societatea</a:t>
            </a:r>
            <a:r>
              <a:rPr lang="en-US" sz="1900" b="1" dirty="0"/>
              <a:t> a </a:t>
            </a:r>
            <a:r>
              <a:rPr lang="en-US" sz="1900" b="1" dirty="0" err="1"/>
              <a:t>înregistrat</a:t>
            </a:r>
            <a:r>
              <a:rPr lang="en-US" sz="1900" b="1" dirty="0"/>
              <a:t> profit din </a:t>
            </a:r>
            <a:r>
              <a:rPr lang="en-US" sz="1900" b="1" dirty="0" err="1"/>
              <a:t>exploatare</a:t>
            </a:r>
            <a:r>
              <a:rPr lang="en-US" sz="1900" b="1" dirty="0"/>
              <a:t> (&gt;0 lei) </a:t>
            </a:r>
            <a:r>
              <a:rPr lang="en-US" sz="1900" b="1" dirty="0" err="1"/>
              <a:t>în</a:t>
            </a:r>
            <a:r>
              <a:rPr lang="en-US" sz="1900" b="1" dirty="0"/>
              <a:t> </a:t>
            </a:r>
            <a:r>
              <a:rPr lang="en-US" sz="1900" b="1" dirty="0" err="1"/>
              <a:t>anul</a:t>
            </a:r>
            <a:r>
              <a:rPr lang="en-US" sz="1900" b="1" dirty="0"/>
              <a:t> fiscal anterior </a:t>
            </a:r>
            <a:r>
              <a:rPr lang="en-US" sz="1900" b="1" dirty="0" err="1"/>
              <a:t>deschiderii</a:t>
            </a:r>
            <a:r>
              <a:rPr lang="en-US" sz="1900" b="1" dirty="0"/>
              <a:t> </a:t>
            </a:r>
            <a:r>
              <a:rPr lang="en-US" sz="1900" b="1" dirty="0" err="1"/>
              <a:t>apelului</a:t>
            </a:r>
            <a:r>
              <a:rPr lang="en-US" sz="1900" b="1" dirty="0"/>
              <a:t> (2022) </a:t>
            </a:r>
          </a:p>
          <a:p>
            <a:endParaRPr lang="en-US" sz="1900" b="1" dirty="0"/>
          </a:p>
          <a:p>
            <a:pPr marL="342900" indent="-342900">
              <a:buFont typeface="Wingdings" panose="05000000000000000000" pitchFamily="2" charset="2"/>
              <a:buChar char="Ø"/>
            </a:pPr>
            <a:r>
              <a:rPr lang="en-US" sz="1900" b="1" dirty="0" err="1"/>
              <a:t>Intreprinderile</a:t>
            </a:r>
            <a:r>
              <a:rPr lang="en-US" sz="1900" b="1" dirty="0"/>
              <a:t> </a:t>
            </a:r>
            <a:r>
              <a:rPr lang="en-US" sz="1900" b="1" dirty="0" err="1"/>
              <a:t>în</a:t>
            </a:r>
            <a:r>
              <a:rPr lang="en-US" sz="1900" b="1" dirty="0"/>
              <a:t> </a:t>
            </a:r>
            <a:r>
              <a:rPr lang="en-US" sz="1900" b="1" dirty="0" err="1"/>
              <a:t>dificultate</a:t>
            </a:r>
            <a:r>
              <a:rPr lang="en-US" sz="1900" b="1" dirty="0"/>
              <a:t> sunt </a:t>
            </a:r>
            <a:r>
              <a:rPr lang="en-US" sz="1900" b="1" dirty="0" err="1"/>
              <a:t>excluse</a:t>
            </a:r>
            <a:r>
              <a:rPr lang="en-US" sz="1900" b="1" dirty="0"/>
              <a:t> din </a:t>
            </a:r>
            <a:r>
              <a:rPr lang="en-US" sz="1900" b="1" dirty="0" err="1"/>
              <a:t>domeniul</a:t>
            </a:r>
            <a:r>
              <a:rPr lang="en-US" sz="1900" b="1" dirty="0"/>
              <a:t> de </a:t>
            </a:r>
            <a:r>
              <a:rPr lang="en-US" sz="1900" b="1" dirty="0" err="1"/>
              <a:t>aplicare</a:t>
            </a:r>
            <a:r>
              <a:rPr lang="en-US" sz="1900" b="1" dirty="0"/>
              <a:t> al </a:t>
            </a:r>
            <a:r>
              <a:rPr lang="en-US" sz="1900" b="1" dirty="0" err="1"/>
              <a:t>Regulamentului</a:t>
            </a:r>
            <a:r>
              <a:rPr lang="en-US" sz="1900" b="1" dirty="0"/>
              <a:t> (UE) 1056/2021 </a:t>
            </a:r>
            <a:r>
              <a:rPr lang="en-US" sz="1900" b="1" dirty="0" err="1"/>
              <a:t>privind</a:t>
            </a:r>
            <a:r>
              <a:rPr lang="en-US" sz="1900" b="1" dirty="0"/>
              <a:t> </a:t>
            </a:r>
            <a:r>
              <a:rPr lang="en-US" sz="1900" b="1" dirty="0" err="1"/>
              <a:t>instituirea</a:t>
            </a:r>
            <a:r>
              <a:rPr lang="en-US" sz="1900" b="1" dirty="0"/>
              <a:t> </a:t>
            </a:r>
            <a:r>
              <a:rPr lang="en-US" sz="1900" b="1" dirty="0" err="1"/>
              <a:t>Fondului</a:t>
            </a:r>
            <a:r>
              <a:rPr lang="en-US" sz="1900" b="1" dirty="0"/>
              <a:t> </a:t>
            </a:r>
            <a:r>
              <a:rPr lang="en-US" sz="1900" b="1" dirty="0" err="1"/>
              <a:t>pentru</a:t>
            </a:r>
            <a:r>
              <a:rPr lang="en-US" sz="1900" b="1" dirty="0"/>
              <a:t> </a:t>
            </a:r>
            <a:r>
              <a:rPr lang="en-US" sz="1900" b="1" dirty="0" err="1"/>
              <a:t>Tranziție</a:t>
            </a:r>
            <a:r>
              <a:rPr lang="en-US" sz="1900" b="1" dirty="0"/>
              <a:t> </a:t>
            </a:r>
            <a:r>
              <a:rPr lang="en-US" sz="1900" b="1" dirty="0" err="1"/>
              <a:t>Justă</a:t>
            </a:r>
            <a:r>
              <a:rPr lang="en-US" sz="1900" b="1" dirty="0"/>
              <a:t>, art. 9, lit c. )</a:t>
            </a:r>
          </a:p>
          <a:p>
            <a:endParaRPr lang="en-US" sz="1900" b="1" dirty="0"/>
          </a:p>
          <a:p>
            <a:endParaRPr lang="en-US" sz="1900" b="1" dirty="0"/>
          </a:p>
        </p:txBody>
      </p:sp>
      <p:grpSp>
        <p:nvGrpSpPr>
          <p:cNvPr id="7" name="Group 6">
            <a:extLst>
              <a:ext uri="{FF2B5EF4-FFF2-40B4-BE49-F238E27FC236}">
                <a16:creationId xmlns:a16="http://schemas.microsoft.com/office/drawing/2014/main" id="{184ABE14-A4CE-4BBC-91A3-D6E6577F6BCA}"/>
              </a:ext>
            </a:extLst>
          </p:cNvPr>
          <p:cNvGrpSpPr/>
          <p:nvPr/>
        </p:nvGrpSpPr>
        <p:grpSpPr>
          <a:xfrm>
            <a:off x="92077" y="6801537"/>
            <a:ext cx="10439400" cy="766621"/>
            <a:chOff x="677171" y="5886085"/>
            <a:chExt cx="11111049" cy="971915"/>
          </a:xfrm>
        </p:grpSpPr>
        <p:pic>
          <p:nvPicPr>
            <p:cNvPr id="8" name="ymail_attachmentIdc0991bef-7767-41d6-abb8-802c47018cce">
              <a:extLst>
                <a:ext uri="{FF2B5EF4-FFF2-40B4-BE49-F238E27FC236}">
                  <a16:creationId xmlns:a16="http://schemas.microsoft.com/office/drawing/2014/main" id="{A81A7B7A-1E3D-458C-B7FB-228663DBC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83D9672-F5BB-4CFE-BE33-8F28CFA785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6CA5DACE-6517-4D16-9DEA-FB5AB47332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1" name="Picture 10">
              <a:extLst>
                <a:ext uri="{FF2B5EF4-FFF2-40B4-BE49-F238E27FC236}">
                  <a16:creationId xmlns:a16="http://schemas.microsoft.com/office/drawing/2014/main" id="{D1EE9EBF-FC18-41EB-BB5E-4FA72B495559}"/>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91961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CA44D-EE9B-4838-A2C9-D0819452B1D2}"/>
              </a:ext>
            </a:extLst>
          </p:cNvPr>
          <p:cNvSpPr>
            <a:spLocks noGrp="1"/>
          </p:cNvSpPr>
          <p:nvPr>
            <p:ph sz="half" idx="1"/>
          </p:nvPr>
        </p:nvSpPr>
        <p:spPr>
          <a:xfrm>
            <a:off x="26893" y="689223"/>
            <a:ext cx="10699749" cy="652779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a:t>2. </a:t>
            </a:r>
            <a:r>
              <a:rPr lang="ro-RO" b="1" dirty="0"/>
              <a:t>Încadrarea solicitantului în categoria de IMM (microîntreprinderi, întreprinderi mici și întreprinderi mijlocii)</a:t>
            </a:r>
            <a:endParaRPr lang="en-US" dirty="0"/>
          </a:p>
          <a:p>
            <a:pPr marL="0" indent="0">
              <a:buNone/>
            </a:pPr>
            <a:endParaRPr lang="en-US" sz="1400" b="1" dirty="0"/>
          </a:p>
          <a:p>
            <a:pPr marL="0" indent="0">
              <a:buNone/>
            </a:pPr>
            <a:r>
              <a:rPr lang="en-US" b="1" dirty="0"/>
              <a:t>3. </a:t>
            </a:r>
            <a:r>
              <a:rPr lang="ro-RO" b="1" dirty="0"/>
              <a:t>Solicitantul a înregistrat un număr mediu de salariați de cel puțin 1, în anul fiscal anterior deschiderii apelului de proiecte</a:t>
            </a:r>
            <a:endParaRPr lang="en-US" dirty="0"/>
          </a:p>
          <a:p>
            <a:pPr marL="0" indent="0">
              <a:buNone/>
            </a:pPr>
            <a:endParaRPr lang="en-US" sz="1400" b="1" dirty="0"/>
          </a:p>
          <a:p>
            <a:pPr marL="0" indent="0">
              <a:buNone/>
            </a:pPr>
            <a:r>
              <a:rPr lang="en-US" b="1" dirty="0"/>
              <a:t>4. </a:t>
            </a:r>
            <a:r>
              <a:rPr lang="ro-RO" b="1" dirty="0"/>
              <a:t>Solicitantul se angajează și demonstrează că poate să suporte din surse proprii, sau din surse atrase care nu fac obiectul nici unui alt ajutor de stat/</a:t>
            </a:r>
            <a:r>
              <a:rPr lang="ro-RO" b="1" dirty="0" err="1"/>
              <a:t>minimis</a:t>
            </a:r>
            <a:r>
              <a:rPr lang="ro-RO" b="1" dirty="0"/>
              <a:t>, cofinanțarea prevăzută în prezentul ghid </a:t>
            </a:r>
            <a:endParaRPr lang="en-US" b="1" dirty="0"/>
          </a:p>
          <a:p>
            <a:pPr marL="0" indent="0">
              <a:buNone/>
            </a:pPr>
            <a:endParaRPr lang="en-US" sz="1400" b="1" dirty="0"/>
          </a:p>
          <a:p>
            <a:pPr marL="0" indent="0">
              <a:buNone/>
            </a:pPr>
            <a:r>
              <a:rPr lang="en-US" b="1" dirty="0"/>
              <a:t>5. </a:t>
            </a:r>
            <a:r>
              <a:rPr lang="ro-RO" b="1" dirty="0"/>
              <a:t>Solicitantul nu se încadrează în niciuna din situațiile de excludere în conformitate cu Declarația unică conform Anexei 3 la prezentul ghid</a:t>
            </a:r>
            <a:endParaRPr lang="en-US" sz="1400" b="1" dirty="0"/>
          </a:p>
          <a:p>
            <a:pPr marL="0" indent="0">
              <a:buNone/>
            </a:pPr>
            <a:endParaRPr lang="en-US" sz="1400" b="1" dirty="0"/>
          </a:p>
          <a:p>
            <a:pPr marL="0" indent="0">
              <a:buNone/>
            </a:pPr>
            <a:r>
              <a:rPr lang="en-US" b="1" dirty="0"/>
              <a:t>6. </a:t>
            </a:r>
            <a:r>
              <a:rPr lang="ro-RO" b="1" dirty="0"/>
              <a:t>Demonstrarea drepturilor reale principale asupra imobilului</a:t>
            </a:r>
            <a:endParaRPr lang="en-US" dirty="0"/>
          </a:p>
        </p:txBody>
      </p:sp>
      <p:sp>
        <p:nvSpPr>
          <p:cNvPr id="5" name="Slide Number Placeholder 4">
            <a:extLst>
              <a:ext uri="{FF2B5EF4-FFF2-40B4-BE49-F238E27FC236}">
                <a16:creationId xmlns:a16="http://schemas.microsoft.com/office/drawing/2014/main" id="{B6C8B077-2A68-4B20-9729-71C6F051EA3C}"/>
              </a:ext>
            </a:extLst>
          </p:cNvPr>
          <p:cNvSpPr>
            <a:spLocks noGrp="1"/>
          </p:cNvSpPr>
          <p:nvPr>
            <p:ph type="sldNum" sz="quarter" idx="12"/>
          </p:nvPr>
        </p:nvSpPr>
        <p:spPr/>
        <p:txBody>
          <a:bodyPr/>
          <a:lstStyle/>
          <a:p>
            <a:pPr marL="35905"/>
            <a:fld id="{81D60167-4931-47E6-BA6A-407CBD079E47}" type="slidenum">
              <a:rPr lang="en-US" smtClean="0"/>
              <a:pPr marL="35905"/>
              <a:t>8</a:t>
            </a:fld>
            <a:endParaRPr lang="en-US" dirty="0"/>
          </a:p>
        </p:txBody>
      </p:sp>
      <p:sp>
        <p:nvSpPr>
          <p:cNvPr id="6" name="Title 1">
            <a:extLst>
              <a:ext uri="{FF2B5EF4-FFF2-40B4-BE49-F238E27FC236}">
                <a16:creationId xmlns:a16="http://schemas.microsoft.com/office/drawing/2014/main" id="{EF7482A7-FAEF-4FDB-829B-8CE778D45D33}"/>
              </a:ext>
            </a:extLst>
          </p:cNvPr>
          <p:cNvSpPr>
            <a:spLocks noGrp="1"/>
          </p:cNvSpPr>
          <p:nvPr>
            <p:ph type="title"/>
          </p:nvPr>
        </p:nvSpPr>
        <p:spPr>
          <a:xfrm>
            <a:off x="625475" y="153743"/>
            <a:ext cx="9229725" cy="402990"/>
          </a:xfrm>
        </p:spPr>
        <p:txBody>
          <a:bodyPr>
            <a:normAutofit fontScale="90000"/>
          </a:bodyPr>
          <a:lstStyle/>
          <a:p>
            <a:pPr algn="ctr"/>
            <a:r>
              <a:rPr lang="en-US" dirty="0" err="1">
                <a:solidFill>
                  <a:schemeClr val="accent6">
                    <a:lumMod val="50000"/>
                  </a:schemeClr>
                </a:solidFill>
              </a:rPr>
              <a:t>Categorii</a:t>
            </a:r>
            <a:r>
              <a:rPr lang="en-US" dirty="0">
                <a:solidFill>
                  <a:schemeClr val="accent6">
                    <a:lumMod val="50000"/>
                  </a:schemeClr>
                </a:solidFill>
              </a:rPr>
              <a:t> de </a:t>
            </a:r>
            <a:r>
              <a:rPr lang="en-US" dirty="0" err="1">
                <a:solidFill>
                  <a:schemeClr val="accent6">
                    <a:lumMod val="50000"/>
                  </a:schemeClr>
                </a:solidFill>
              </a:rPr>
              <a:t>solicitanti</a:t>
            </a:r>
            <a:r>
              <a:rPr lang="en-US" dirty="0"/>
              <a:t> </a:t>
            </a:r>
            <a:r>
              <a:rPr lang="en-US" dirty="0" err="1">
                <a:solidFill>
                  <a:schemeClr val="accent6">
                    <a:lumMod val="50000"/>
                  </a:schemeClr>
                </a:solidFill>
              </a:rPr>
              <a:t>eligibili</a:t>
            </a:r>
            <a:endParaRPr lang="en-US" dirty="0">
              <a:solidFill>
                <a:schemeClr val="accent6">
                  <a:lumMod val="50000"/>
                </a:schemeClr>
              </a:solidFill>
            </a:endParaRPr>
          </a:p>
        </p:txBody>
      </p:sp>
      <p:grpSp>
        <p:nvGrpSpPr>
          <p:cNvPr id="7" name="Group 6">
            <a:extLst>
              <a:ext uri="{FF2B5EF4-FFF2-40B4-BE49-F238E27FC236}">
                <a16:creationId xmlns:a16="http://schemas.microsoft.com/office/drawing/2014/main" id="{80658F95-9A72-426B-9B39-7BDECABB9D3F}"/>
              </a:ext>
            </a:extLst>
          </p:cNvPr>
          <p:cNvGrpSpPr/>
          <p:nvPr/>
        </p:nvGrpSpPr>
        <p:grpSpPr>
          <a:xfrm>
            <a:off x="92077" y="6801537"/>
            <a:ext cx="10439400" cy="766621"/>
            <a:chOff x="677171" y="5886085"/>
            <a:chExt cx="11111049" cy="971915"/>
          </a:xfrm>
        </p:grpSpPr>
        <p:pic>
          <p:nvPicPr>
            <p:cNvPr id="8" name="ymail_attachmentIdc0991bef-7767-41d6-abb8-802c47018cce">
              <a:extLst>
                <a:ext uri="{FF2B5EF4-FFF2-40B4-BE49-F238E27FC236}">
                  <a16:creationId xmlns:a16="http://schemas.microsoft.com/office/drawing/2014/main" id="{552E277E-DC6E-476A-A934-228413A47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B0CE67B-40E1-4498-95E1-2382752282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4622F49-5C37-439F-8861-B161246535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1" name="Picture 10">
              <a:extLst>
                <a:ext uri="{FF2B5EF4-FFF2-40B4-BE49-F238E27FC236}">
                  <a16:creationId xmlns:a16="http://schemas.microsoft.com/office/drawing/2014/main" id="{60464B32-6C11-4085-9C71-5AE69E923021}"/>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229863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301875" y="203200"/>
            <a:ext cx="6096000" cy="276426"/>
          </a:xfrm>
          <a:prstGeom prst="snipRoundRect">
            <a:avLst>
              <a:gd name="adj1" fmla="val 16667"/>
              <a:gd name="adj2" fmla="val 16667"/>
            </a:avLst>
          </a:prstGeom>
          <a:gradFill>
            <a:gsLst>
              <a:gs pos="0">
                <a:schemeClr val="accent6">
                  <a:lumMod val="60000"/>
                  <a:lumOff val="40000"/>
                </a:schemeClr>
              </a:gs>
              <a:gs pos="100000">
                <a:schemeClr val="bg1">
                  <a:shade val="64000"/>
                  <a:lumMod val="88000"/>
                </a:schemeClr>
              </a:gs>
            </a:gsLst>
            <a:lin ang="5400000" scaled="0"/>
          </a:gra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78019" tIns="78019" rIns="78019" bIns="7801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ELIGIBILITATEA PROIECTULUI</a:t>
            </a:r>
          </a:p>
        </p:txBody>
      </p:sp>
      <p:sp>
        <p:nvSpPr>
          <p:cNvPr id="5" name="Content Placeholder 4">
            <a:extLst>
              <a:ext uri="{FF2B5EF4-FFF2-40B4-BE49-F238E27FC236}">
                <a16:creationId xmlns:a16="http://schemas.microsoft.com/office/drawing/2014/main" id="{F65B9934-0E2E-C1F6-C7BF-0D492047A1B2}"/>
              </a:ext>
            </a:extLst>
          </p:cNvPr>
          <p:cNvSpPr>
            <a:spLocks noGrp="1"/>
          </p:cNvSpPr>
          <p:nvPr>
            <p:ph sz="half" idx="1"/>
          </p:nvPr>
        </p:nvSpPr>
        <p:spPr>
          <a:xfrm>
            <a:off x="0" y="736600"/>
            <a:ext cx="10699750" cy="6832600"/>
          </a:xfrm>
          <a:solidFill>
            <a:srgbClr val="FAFFFA"/>
          </a:solidFill>
          <a:ln>
            <a:solidFill>
              <a:schemeClr val="accent6">
                <a:lumMod val="20000"/>
                <a:lumOff val="80000"/>
              </a:schemeClr>
            </a:solidFill>
          </a:ln>
        </p:spPr>
        <p:txBody>
          <a:bodyPr>
            <a:noAutofit/>
          </a:bodyPr>
          <a:lstStyle/>
          <a:p>
            <a:pPr marL="0" lvl="0" indent="0" algn="just">
              <a:lnSpc>
                <a:spcPct val="107000"/>
              </a:lnSpc>
              <a:spcBef>
                <a:spcPts val="600"/>
              </a:spcBef>
              <a:spcAft>
                <a:spcPts val="600"/>
              </a:spcAft>
              <a:buNone/>
            </a:pPr>
            <a:endPar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r>
              <a:rPr lang="en-US"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1. </a:t>
            </a:r>
            <a:r>
              <a:rPr lang="ro-RO" sz="2600" b="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Încadrarea investiției în obiectivul programului, a priorității și acțiunii</a:t>
            </a:r>
            <a:endParaRPr lang="en-US"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3494BA"/>
              </a:buClr>
              <a:buNone/>
            </a:pPr>
            <a:r>
              <a:rPr lang="en-US"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ro-RO"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Investițiile propuse trebuie să fie investiții inițiale</a:t>
            </a:r>
            <a:r>
              <a:rPr lang="ro-RO" sz="1800" dirty="0">
                <a:effectLst/>
                <a:latin typeface="Calibri" panose="020F0502020204030204" pitchFamily="34" charset="0"/>
                <a:ea typeface="Calibri" panose="020F0502020204030204" pitchFamily="34" charset="0"/>
                <a:cs typeface="Times New Roman" panose="02020603050405020304" pitchFamily="18" charset="0"/>
              </a:rPr>
              <a:t>, investiții în active corporale și necorporale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Bef>
                <a:spcPts val="0"/>
              </a:spcBef>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crearea unei unități noi de producție și/sau servicii</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Bef>
                <a:spcPts val="0"/>
              </a:spcBef>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extinderea capacității unei unități existente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Bef>
                <a:spcPts val="0"/>
              </a:spcBef>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diversificarea producției unei unități prin produse/servicii care nu au fost fabricate/prestate</a:t>
            </a:r>
            <a:r>
              <a:rPr lang="en-US" sz="1800" dirty="0">
                <a:latin typeface="Calibri" panose="020F0502020204030204" pitchFamily="34" charset="0"/>
                <a:ea typeface="Calibri" panose="020F0502020204030204" pitchFamily="34" charset="0"/>
                <a:cs typeface="Calibri" panose="020F0502020204030204" pitchFamily="34" charset="0"/>
              </a:rPr>
              <a:t> anterior;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Bef>
                <a:spcPts val="0"/>
              </a:spcBef>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o schimbare fundamentală a procesului general de producție a produsului (produselor) sau a prestării generale a serviciului (serviciilor) vizat(e) de investiția în unitate, cu scopul reconversiei economice pentru o economie verde</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3494BA"/>
              </a:buClr>
              <a:buNone/>
            </a:pPr>
            <a:endParaRPr lang="en-US"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3494BA"/>
              </a:buClr>
              <a:buNone/>
            </a:pPr>
            <a:r>
              <a:rPr lang="en-US"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 </a:t>
            </a:r>
            <a:r>
              <a:rPr lang="ro-RO"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Investițiile propuse trebuie să implice investiții productive și să demonstreze crearea de noi locuri de muncă durabile</a:t>
            </a:r>
            <a:r>
              <a:rPr lang="en-US" sz="1800" b="1" dirty="0">
                <a:solidFill>
                  <a:srgbClr val="3494B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numărul</a:t>
            </a:r>
            <a:r>
              <a:rPr lang="en-US" sz="1800" dirty="0">
                <a:effectLst/>
                <a:latin typeface="Calibri" panose="020F0502020204030204" pitchFamily="34" charset="0"/>
                <a:ea typeface="Calibri" panose="020F0502020204030204" pitchFamily="34" charset="0"/>
                <a:cs typeface="Times New Roman" panose="02020603050405020304" pitchFamily="18" charset="0"/>
              </a:rPr>
              <a:t> minim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locuri</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obligatoriu</a:t>
            </a:r>
            <a:r>
              <a:rPr lang="en-US" sz="1800" dirty="0">
                <a:effectLst/>
                <a:latin typeface="Calibri" panose="020F0502020204030204" pitchFamily="34" charset="0"/>
                <a:ea typeface="Calibri" panose="020F0502020204030204" pitchFamily="34" charset="0"/>
                <a:cs typeface="Times New Roman" panose="02020603050405020304" pitchFamily="18" charset="0"/>
              </a:rPr>
              <a:t> a fi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realizat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1 loc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creat</a:t>
            </a:r>
            <a:r>
              <a:rPr lang="en-US" sz="1800" dirty="0">
                <a:effectLst/>
                <a:latin typeface="Calibri" panose="020F0502020204030204" pitchFamily="34" charset="0"/>
                <a:ea typeface="Calibri" panose="020F0502020204030204" pitchFamily="34" charset="0"/>
                <a:cs typeface="Times New Roman" panose="02020603050405020304" pitchFamily="18" charset="0"/>
              </a:rPr>
              <a:t> la maximum 175 000 euro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finanțare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nerambursabilă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solicitată</a:t>
            </a:r>
            <a:r>
              <a:rPr lang="en-US" sz="1800" dirty="0">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excepția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proiectelor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depășesc</a:t>
            </a:r>
            <a:r>
              <a:rPr lang="en-US" sz="1800" dirty="0">
                <a:effectLst/>
                <a:latin typeface="Calibri" panose="020F0502020204030204" pitchFamily="34" charset="0"/>
                <a:ea typeface="Calibri" panose="020F0502020204030204" pitchFamily="34" charset="0"/>
                <a:cs typeface="Times New Roman" panose="02020603050405020304" pitchFamily="18" charset="0"/>
              </a:rPr>
              <a:t> 5.000.000 Euro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valoarea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solicitată</a:t>
            </a:r>
            <a:r>
              <a:rPr lang="en-US" sz="1800" dirty="0">
                <a:effectLst/>
                <a:latin typeface="Calibri" panose="020F0502020204030204" pitchFamily="34" charset="0"/>
                <a:ea typeface="Calibri" panose="020F0502020204030204" pitchFamily="34" charset="0"/>
                <a:cs typeface="Times New Roman" panose="02020603050405020304" pitchFamily="18" charset="0"/>
              </a:rPr>
              <a:t>/loc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creat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150.000 euro. </a:t>
            </a:r>
          </a:p>
          <a:p>
            <a:pPr marL="0" lvl="0" indent="0" algn="just">
              <a:lnSpc>
                <a:spcPct val="107000"/>
              </a:lnSpc>
              <a:spcBef>
                <a:spcPts val="600"/>
              </a:spcBef>
              <a:spcAft>
                <a:spcPts val="800"/>
              </a:spcAft>
              <a:buNone/>
            </a:pPr>
            <a:endParaRPr lang="ro-RO" sz="2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en-US" sz="2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6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a:p>
            <a:pPr marL="0" indent="0" algn="just">
              <a:buNone/>
            </a:pPr>
            <a:endParaRPr lang="en-US" sz="1200" b="1" dirty="0">
              <a:solidFill>
                <a:srgbClr val="0070C0"/>
              </a:solidFill>
              <a:latin typeface="Arial" panose="020B0604020202020204" pitchFamily="34" charset="0"/>
              <a:cs typeface="Arial" panose="020B0604020202020204" pitchFamily="34" charset="0"/>
            </a:endParaRPr>
          </a:p>
          <a:p>
            <a:pPr marL="0" indent="0" algn="just">
              <a:buNone/>
            </a:pPr>
            <a:endParaRPr lang="en-US" sz="1200" b="1" i="0" u="none" strike="noStrike" baseline="0" dirty="0">
              <a:solidFill>
                <a:srgbClr val="0070C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F8976F-974C-E0D6-D126-019EC81F414A}"/>
              </a:ext>
            </a:extLst>
          </p:cNvPr>
          <p:cNvGrpSpPr/>
          <p:nvPr/>
        </p:nvGrpSpPr>
        <p:grpSpPr>
          <a:xfrm>
            <a:off x="92075" y="6588925"/>
            <a:ext cx="10439400" cy="766621"/>
            <a:chOff x="677171" y="5886085"/>
            <a:chExt cx="11111049" cy="971915"/>
          </a:xfrm>
        </p:grpSpPr>
        <p:pic>
          <p:nvPicPr>
            <p:cNvPr id="7" name="ymail_attachmentIdc0991bef-7767-41d6-abb8-802c47018cce">
              <a:extLst>
                <a:ext uri="{FF2B5EF4-FFF2-40B4-BE49-F238E27FC236}">
                  <a16:creationId xmlns:a16="http://schemas.microsoft.com/office/drawing/2014/main" id="{C826A254-9F9A-331B-2404-9D8AF7DB1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2" t="11445" r="67771" b="72407"/>
            <a:stretch/>
          </p:blipFill>
          <p:spPr bwMode="auto">
            <a:xfrm>
              <a:off x="677171" y="5886085"/>
              <a:ext cx="2037749" cy="77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DB1F852-9967-FD29-F4E1-A78E4E51F5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667" t="12881" r="5975" b="24870"/>
            <a:stretch/>
          </p:blipFill>
          <p:spPr bwMode="auto">
            <a:xfrm>
              <a:off x="11120437" y="5900370"/>
              <a:ext cx="667783" cy="79196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62B4A1F-F86D-0A82-B0BC-57BA7E0C3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3" t="52327" r="-1" b="17825"/>
            <a:stretch/>
          </p:blipFill>
          <p:spPr>
            <a:xfrm>
              <a:off x="4312517" y="6364939"/>
              <a:ext cx="5306865" cy="493061"/>
            </a:xfrm>
            <a:prstGeom prst="rect">
              <a:avLst/>
            </a:prstGeom>
          </p:spPr>
        </p:pic>
        <p:pic>
          <p:nvPicPr>
            <p:cNvPr id="10" name="Picture 9">
              <a:extLst>
                <a:ext uri="{FF2B5EF4-FFF2-40B4-BE49-F238E27FC236}">
                  <a16:creationId xmlns:a16="http://schemas.microsoft.com/office/drawing/2014/main" id="{E52C66B8-6EE3-A1F4-B586-6895ABCE582B}"/>
                </a:ext>
              </a:extLst>
            </p:cNvPr>
            <p:cNvPicPr>
              <a:picLocks noChangeAspect="1"/>
            </p:cNvPicPr>
            <p:nvPr/>
          </p:nvPicPr>
          <p:blipFill rotWithShape="1">
            <a:blip r:embed="rId6">
              <a:extLst>
                <a:ext uri="{28A0092B-C50C-407E-A947-70E740481C1C}">
                  <a14:useLocalDpi xmlns:a14="http://schemas.microsoft.com/office/drawing/2010/main" val="0"/>
                </a:ext>
              </a:extLst>
            </a:blip>
            <a:srcRect l="30563" t="28354" r="-1" b="41799"/>
            <a:stretch/>
          </p:blipFill>
          <p:spPr>
            <a:xfrm>
              <a:off x="2603368" y="6107580"/>
              <a:ext cx="8661661" cy="377548"/>
            </a:xfrm>
            <a:prstGeom prst="rect">
              <a:avLst/>
            </a:prstGeom>
          </p:spPr>
        </p:pic>
      </p:grpSp>
    </p:spTree>
    <p:extLst>
      <p:ext uri="{BB962C8B-B14F-4D97-AF65-F5344CB8AC3E}">
        <p14:creationId xmlns:p14="http://schemas.microsoft.com/office/powerpoint/2010/main" val="33783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4743</TotalTime>
  <Words>3114</Words>
  <Application>Microsoft Office PowerPoint</Application>
  <PresentationFormat>Custom</PresentationFormat>
  <Paragraphs>303</Paragraphs>
  <Slides>27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Quicksand</vt:lpstr>
      <vt:lpstr>Segoe UI</vt:lpstr>
      <vt:lpstr>Symbol</vt:lpstr>
      <vt:lpstr>Wingdings</vt:lpstr>
      <vt:lpstr>Office Theme</vt:lpstr>
      <vt:lpstr>PowerPoint Presentation</vt:lpstr>
      <vt:lpstr>PowerPoint Presentation</vt:lpstr>
      <vt:lpstr>PowerPoint Presentation</vt:lpstr>
      <vt:lpstr>PowerPoint Presentation</vt:lpstr>
      <vt:lpstr>Zonele geografice vizate de apelul de proiecte</vt:lpstr>
      <vt:lpstr>             Acțiuni sprijinite în cadrul apelului  </vt:lpstr>
      <vt:lpstr>Categorii de solicitanti eligibili</vt:lpstr>
      <vt:lpstr>Categorii de solicitanti eligibili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Anca Veleanu</cp:lastModifiedBy>
  <cp:revision>250</cp:revision>
  <cp:lastPrinted>2023-11-14T07:27:40Z</cp:lastPrinted>
  <dcterms:created xsi:type="dcterms:W3CDTF">2023-03-20T14:41:19Z</dcterms:created>
  <dcterms:modified xsi:type="dcterms:W3CDTF">2024-01-04T08:13:06Z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2023-03-20T00:00:00Z</vt:filetime>
  </property>
  <property fmtid="{D5CDD505-2E9C-101B-9397-08002B2CF9AE}" pid="3" name="LastSaved">
    <vt:filetime>2023-03-20T00:00:00Z</vt:filetime>
  </property>
</Properties>
</file>